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07379" y="0"/>
            <a:ext cx="6484620" cy="685799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6603365" cy="6858000"/>
          </a:xfrm>
          <a:custGeom>
            <a:avLst/>
            <a:gdLst/>
            <a:ahLst/>
            <a:cxnLst/>
            <a:rect l="l" t="t" r="r" b="b"/>
            <a:pathLst>
              <a:path w="6603365" h="6858000">
                <a:moveTo>
                  <a:pt x="5815387" y="0"/>
                </a:moveTo>
                <a:lnTo>
                  <a:pt x="0" y="0"/>
                </a:lnTo>
                <a:lnTo>
                  <a:pt x="0" y="6857996"/>
                </a:lnTo>
                <a:lnTo>
                  <a:pt x="6602908" y="6857996"/>
                </a:lnTo>
                <a:lnTo>
                  <a:pt x="5815387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90473" y="773175"/>
            <a:ext cx="10811052" cy="177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217920" y="0"/>
            <a:ext cx="5974080" cy="6858000"/>
          </a:xfrm>
          <a:custGeom>
            <a:avLst/>
            <a:gdLst/>
            <a:ahLst/>
            <a:cxnLst/>
            <a:rect l="l" t="t" r="r" b="b"/>
            <a:pathLst>
              <a:path w="5974080" h="6858000">
                <a:moveTo>
                  <a:pt x="0" y="6857996"/>
                </a:moveTo>
                <a:lnTo>
                  <a:pt x="5974080" y="6857996"/>
                </a:lnTo>
                <a:lnTo>
                  <a:pt x="5974080" y="0"/>
                </a:lnTo>
                <a:lnTo>
                  <a:pt x="0" y="0"/>
                </a:lnTo>
                <a:lnTo>
                  <a:pt x="0" y="6857996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5120" y="2976372"/>
            <a:ext cx="222503" cy="2362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75120" y="4442459"/>
            <a:ext cx="222503" cy="23621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5120" y="4991100"/>
            <a:ext cx="222503" cy="23621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75120" y="5483352"/>
            <a:ext cx="222503" cy="23621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5120" y="1938527"/>
            <a:ext cx="222503" cy="23622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75120" y="3860291"/>
            <a:ext cx="222503" cy="2362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8144" y="2361437"/>
            <a:ext cx="5448935" cy="4010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045579" y="1821306"/>
            <a:ext cx="4907280" cy="4626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113" y="713358"/>
            <a:ext cx="11237772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15359" y="2067305"/>
            <a:ext cx="5161280" cy="1392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0473" y="773175"/>
            <a:ext cx="1553210" cy="177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0" b="1" spc="25" dirty="0">
                <a:solidFill>
                  <a:srgbClr val="FFFFFF"/>
                </a:solidFill>
                <a:latin typeface="Sitka Display"/>
                <a:cs typeface="Sitka Display"/>
              </a:rPr>
              <a:t>1.1</a:t>
            </a:r>
            <a:endParaRPr sz="11500">
              <a:latin typeface="Sitka Display"/>
              <a:cs typeface="Sitka Displa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7555" y="2899663"/>
            <a:ext cx="5136515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spc="74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4000" spc="60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4000" spc="310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4000" spc="52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4000" spc="67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4000" spc="770" dirty="0">
                <a:solidFill>
                  <a:srgbClr val="FFFFFF"/>
                </a:solidFill>
                <a:latin typeface="Tahoma"/>
                <a:cs typeface="Tahoma"/>
              </a:rPr>
              <a:t>м</a:t>
            </a:r>
            <a:r>
              <a:rPr sz="4000" spc="38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4000" spc="610" dirty="0">
                <a:solidFill>
                  <a:srgbClr val="FFFFFF"/>
                </a:solidFill>
                <a:latin typeface="Tahoma"/>
                <a:cs typeface="Tahoma"/>
              </a:rPr>
              <a:t>ц</a:t>
            </a:r>
            <a:r>
              <a:rPr sz="4000" spc="65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4000" spc="52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4000" spc="605" dirty="0">
                <a:solidFill>
                  <a:srgbClr val="FFFFFF"/>
                </a:solidFill>
                <a:latin typeface="Tahoma"/>
                <a:cs typeface="Tahoma"/>
              </a:rPr>
              <a:t>нн</a:t>
            </a:r>
            <a:r>
              <a:rPr sz="4000" spc="38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4000" spc="240" dirty="0">
                <a:solidFill>
                  <a:srgbClr val="FFFFFF"/>
                </a:solidFill>
                <a:latin typeface="Tahoma"/>
                <a:cs typeface="Tahoma"/>
              </a:rPr>
              <a:t>я  </a:t>
            </a:r>
            <a:r>
              <a:rPr sz="4000" spc="490" dirty="0">
                <a:solidFill>
                  <a:srgbClr val="FFFFFF"/>
                </a:solidFill>
                <a:latin typeface="Tahoma"/>
                <a:cs typeface="Tahoma"/>
              </a:rPr>
              <a:t>безопасность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08751" y="0"/>
            <a:ext cx="790575" cy="6858000"/>
          </a:xfrm>
          <a:custGeom>
            <a:avLst/>
            <a:gdLst/>
            <a:ahLst/>
            <a:cxnLst/>
            <a:rect l="l" t="t" r="r" b="b"/>
            <a:pathLst>
              <a:path w="790575" h="6858000">
                <a:moveTo>
                  <a:pt x="0" y="0"/>
                </a:moveTo>
                <a:lnTo>
                  <a:pt x="790291" y="6857996"/>
                </a:lnTo>
              </a:path>
            </a:pathLst>
          </a:custGeom>
          <a:ln w="50799">
            <a:solidFill>
              <a:srgbClr val="EF0E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54897" y="2179066"/>
            <a:ext cx="532765" cy="187960"/>
            <a:chOff x="8454897" y="2179066"/>
            <a:chExt cx="532765" cy="187960"/>
          </a:xfrm>
        </p:grpSpPr>
        <p:sp>
          <p:nvSpPr>
            <p:cNvPr id="3" name="object 3"/>
            <p:cNvSpPr/>
            <p:nvPr/>
          </p:nvSpPr>
          <p:spPr>
            <a:xfrm>
              <a:off x="8461247" y="2185416"/>
              <a:ext cx="520065" cy="175260"/>
            </a:xfrm>
            <a:custGeom>
              <a:avLst/>
              <a:gdLst/>
              <a:ahLst/>
              <a:cxnLst/>
              <a:rect l="l" t="t" r="r" b="b"/>
              <a:pathLst>
                <a:path w="520065" h="175260">
                  <a:moveTo>
                    <a:pt x="259842" y="0"/>
                  </a:moveTo>
                  <a:lnTo>
                    <a:pt x="0" y="87630"/>
                  </a:lnTo>
                  <a:lnTo>
                    <a:pt x="259842" y="175260"/>
                  </a:lnTo>
                  <a:lnTo>
                    <a:pt x="519683" y="87630"/>
                  </a:lnTo>
                  <a:lnTo>
                    <a:pt x="259842" y="0"/>
                  </a:lnTo>
                  <a:close/>
                </a:path>
              </a:pathLst>
            </a:custGeom>
            <a:solidFill>
              <a:srgbClr val="03A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461247" y="2185416"/>
              <a:ext cx="520065" cy="175260"/>
            </a:xfrm>
            <a:custGeom>
              <a:avLst/>
              <a:gdLst/>
              <a:ahLst/>
              <a:cxnLst/>
              <a:rect l="l" t="t" r="r" b="b"/>
              <a:pathLst>
                <a:path w="520065" h="175260">
                  <a:moveTo>
                    <a:pt x="0" y="87630"/>
                  </a:moveTo>
                  <a:lnTo>
                    <a:pt x="259842" y="0"/>
                  </a:lnTo>
                  <a:lnTo>
                    <a:pt x="519683" y="87630"/>
                  </a:lnTo>
                  <a:lnTo>
                    <a:pt x="259842" y="175260"/>
                  </a:lnTo>
                  <a:lnTo>
                    <a:pt x="0" y="87630"/>
                  </a:lnTo>
                  <a:close/>
                </a:path>
              </a:pathLst>
            </a:custGeom>
            <a:ln w="12700">
              <a:solidFill>
                <a:srgbClr val="03AC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1890" y="2288794"/>
            <a:ext cx="81280" cy="812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40326" y="2483866"/>
            <a:ext cx="114808" cy="114808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911352" y="2052827"/>
            <a:ext cx="1041400" cy="1042669"/>
            <a:chOff x="911352" y="2052827"/>
            <a:chExt cx="1041400" cy="1042669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8174" y="2218689"/>
              <a:ext cx="218439" cy="2199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1352" y="2052827"/>
              <a:ext cx="1040891" cy="104241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013866" y="3170046"/>
            <a:ext cx="2607310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spc="235" dirty="0">
                <a:latin typeface="Tahoma"/>
                <a:cs typeface="Tahoma"/>
              </a:rPr>
              <a:t>Пр</a:t>
            </a:r>
            <a:r>
              <a:rPr sz="1800" spc="195" dirty="0">
                <a:latin typeface="Tahoma"/>
                <a:cs typeface="Tahoma"/>
              </a:rPr>
              <a:t>о</a:t>
            </a:r>
            <a:r>
              <a:rPr sz="1800" spc="155" dirty="0">
                <a:latin typeface="Tahoma"/>
                <a:cs typeface="Tahoma"/>
              </a:rPr>
              <a:t>гр</a:t>
            </a:r>
            <a:r>
              <a:rPr sz="1800" spc="160" dirty="0">
                <a:latin typeface="Tahoma"/>
                <a:cs typeface="Tahoma"/>
              </a:rPr>
              <a:t>а</a:t>
            </a:r>
            <a:r>
              <a:rPr sz="1800" spc="285" dirty="0">
                <a:latin typeface="Tahoma"/>
                <a:cs typeface="Tahoma"/>
              </a:rPr>
              <a:t>м</a:t>
            </a:r>
            <a:r>
              <a:rPr sz="1800" spc="290" dirty="0">
                <a:latin typeface="Tahoma"/>
                <a:cs typeface="Tahoma"/>
              </a:rPr>
              <a:t>м</a:t>
            </a:r>
            <a:r>
              <a:rPr sz="1800" spc="114" dirty="0">
                <a:latin typeface="Tahoma"/>
                <a:cs typeface="Tahoma"/>
              </a:rPr>
              <a:t>а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150" dirty="0">
                <a:latin typeface="Tahoma"/>
                <a:cs typeface="Tahoma"/>
              </a:rPr>
              <a:t>развития  </a:t>
            </a:r>
            <a:r>
              <a:rPr sz="1800" spc="170" dirty="0">
                <a:latin typeface="Tahoma"/>
                <a:cs typeface="Tahoma"/>
              </a:rPr>
              <a:t>универсальных </a:t>
            </a:r>
            <a:r>
              <a:rPr sz="1800" spc="175" dirty="0">
                <a:latin typeface="Tahoma"/>
                <a:cs typeface="Tahoma"/>
              </a:rPr>
              <a:t> </a:t>
            </a:r>
            <a:r>
              <a:rPr sz="1800" spc="160" dirty="0">
                <a:latin typeface="Tahoma"/>
                <a:cs typeface="Tahoma"/>
              </a:rPr>
              <a:t>учебных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185" dirty="0">
                <a:latin typeface="Tahoma"/>
                <a:cs typeface="Tahoma"/>
              </a:rPr>
              <a:t>действий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28871" y="3170046"/>
            <a:ext cx="3279775" cy="26219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258445">
              <a:lnSpc>
                <a:spcPts val="1939"/>
              </a:lnSpc>
              <a:spcBef>
                <a:spcPts val="345"/>
              </a:spcBef>
            </a:pPr>
            <a:r>
              <a:rPr sz="1800" spc="240" dirty="0">
                <a:latin typeface="Tahoma"/>
                <a:cs typeface="Tahoma"/>
              </a:rPr>
              <a:t>Пр</a:t>
            </a:r>
            <a:r>
              <a:rPr sz="1800" spc="195" dirty="0">
                <a:latin typeface="Tahoma"/>
                <a:cs typeface="Tahoma"/>
              </a:rPr>
              <a:t>е</a:t>
            </a:r>
            <a:r>
              <a:rPr sz="1800" spc="220" dirty="0">
                <a:latin typeface="Tahoma"/>
                <a:cs typeface="Tahoma"/>
              </a:rPr>
              <a:t>д</a:t>
            </a:r>
            <a:r>
              <a:rPr sz="1800" spc="254" dirty="0">
                <a:latin typeface="Tahoma"/>
                <a:cs typeface="Tahoma"/>
              </a:rPr>
              <a:t>м</a:t>
            </a:r>
            <a:r>
              <a:rPr sz="1800" spc="165" dirty="0">
                <a:latin typeface="Tahoma"/>
                <a:cs typeface="Tahoma"/>
              </a:rPr>
              <a:t>етные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229" dirty="0">
                <a:latin typeface="Tahoma"/>
                <a:cs typeface="Tahoma"/>
              </a:rPr>
              <a:t>р</a:t>
            </a:r>
            <a:r>
              <a:rPr sz="1800" spc="155" dirty="0">
                <a:latin typeface="Tahoma"/>
                <a:cs typeface="Tahoma"/>
              </a:rPr>
              <a:t>ез</a:t>
            </a:r>
            <a:r>
              <a:rPr sz="1800" spc="160" dirty="0">
                <a:latin typeface="Tahoma"/>
                <a:cs typeface="Tahoma"/>
              </a:rPr>
              <a:t>у</a:t>
            </a:r>
            <a:r>
              <a:rPr sz="1800" spc="110" dirty="0">
                <a:latin typeface="Tahoma"/>
                <a:cs typeface="Tahoma"/>
              </a:rPr>
              <a:t>льт</a:t>
            </a:r>
            <a:r>
              <a:rPr sz="1800" spc="105" dirty="0">
                <a:latin typeface="Tahoma"/>
                <a:cs typeface="Tahoma"/>
              </a:rPr>
              <a:t>а</a:t>
            </a:r>
            <a:r>
              <a:rPr sz="1800" spc="95" dirty="0">
                <a:latin typeface="Tahoma"/>
                <a:cs typeface="Tahoma"/>
              </a:rPr>
              <a:t>ты  </a:t>
            </a:r>
            <a:r>
              <a:rPr sz="1800" spc="175" dirty="0">
                <a:latin typeface="Tahoma"/>
                <a:cs typeface="Tahoma"/>
              </a:rPr>
              <a:t>изучения </a:t>
            </a:r>
            <a:r>
              <a:rPr sz="1800" spc="195" dirty="0">
                <a:latin typeface="Tahoma"/>
                <a:cs typeface="Tahoma"/>
              </a:rPr>
              <a:t>предметной </a:t>
            </a:r>
            <a:r>
              <a:rPr sz="1800" spc="200" dirty="0">
                <a:latin typeface="Tahoma"/>
                <a:cs typeface="Tahoma"/>
              </a:rPr>
              <a:t> </a:t>
            </a:r>
            <a:r>
              <a:rPr sz="1800" spc="155" dirty="0">
                <a:latin typeface="Tahoma"/>
                <a:cs typeface="Tahoma"/>
              </a:rPr>
              <a:t>области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45" dirty="0">
                <a:latin typeface="Tahoma"/>
                <a:cs typeface="Tahoma"/>
              </a:rPr>
              <a:t>"Математика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ts val="1925"/>
              </a:lnSpc>
            </a:pPr>
            <a:r>
              <a:rPr sz="1800" spc="229" dirty="0">
                <a:latin typeface="Tahoma"/>
                <a:cs typeface="Tahoma"/>
              </a:rPr>
              <a:t>и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155" dirty="0">
                <a:latin typeface="Tahoma"/>
                <a:cs typeface="Tahoma"/>
              </a:rPr>
              <a:t>информатика"</a:t>
            </a:r>
            <a:endParaRPr sz="1800">
              <a:latin typeface="Tahoma"/>
              <a:cs typeface="Tahoma"/>
            </a:endParaRPr>
          </a:p>
          <a:p>
            <a:pPr marL="36830" marR="5080">
              <a:lnSpc>
                <a:spcPts val="1510"/>
              </a:lnSpc>
              <a:spcBef>
                <a:spcPts val="1885"/>
              </a:spcBef>
            </a:pPr>
            <a:r>
              <a:rPr sz="1400" spc="215" dirty="0">
                <a:latin typeface="Tahoma"/>
                <a:cs typeface="Tahoma"/>
              </a:rPr>
              <a:t>Ф</a:t>
            </a:r>
            <a:r>
              <a:rPr sz="1400" spc="145" dirty="0">
                <a:latin typeface="Tahoma"/>
                <a:cs typeface="Tahoma"/>
              </a:rPr>
              <a:t>о</a:t>
            </a:r>
            <a:r>
              <a:rPr sz="1400" spc="185" dirty="0">
                <a:latin typeface="Tahoma"/>
                <a:cs typeface="Tahoma"/>
              </a:rPr>
              <a:t>р</a:t>
            </a:r>
            <a:r>
              <a:rPr sz="1400" spc="204" dirty="0">
                <a:latin typeface="Tahoma"/>
                <a:cs typeface="Tahoma"/>
              </a:rPr>
              <a:t>м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160" dirty="0">
                <a:latin typeface="Tahoma"/>
                <a:cs typeface="Tahoma"/>
              </a:rPr>
              <a:t>р</a:t>
            </a:r>
            <a:r>
              <a:rPr sz="1400" spc="145" dirty="0">
                <a:latin typeface="Tahoma"/>
                <a:cs typeface="Tahoma"/>
              </a:rPr>
              <a:t>о</a:t>
            </a:r>
            <a:r>
              <a:rPr sz="1400" spc="130" dirty="0">
                <a:latin typeface="Tahoma"/>
                <a:cs typeface="Tahoma"/>
              </a:rPr>
              <a:t>вание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навык</a:t>
            </a:r>
            <a:r>
              <a:rPr sz="1400" spc="110" dirty="0">
                <a:latin typeface="Tahoma"/>
                <a:cs typeface="Tahoma"/>
              </a:rPr>
              <a:t>о</a:t>
            </a:r>
            <a:r>
              <a:rPr sz="1400" spc="114" dirty="0">
                <a:latin typeface="Tahoma"/>
                <a:cs typeface="Tahoma"/>
              </a:rPr>
              <a:t>в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у</a:t>
            </a:r>
            <a:r>
              <a:rPr sz="1400" spc="155" dirty="0">
                <a:latin typeface="Tahoma"/>
                <a:cs typeface="Tahoma"/>
              </a:rPr>
              <a:t>м</a:t>
            </a:r>
            <a:r>
              <a:rPr sz="1400" spc="135" dirty="0">
                <a:latin typeface="Tahoma"/>
                <a:cs typeface="Tahoma"/>
              </a:rPr>
              <a:t>ений  </a:t>
            </a:r>
            <a:r>
              <a:rPr sz="1400" spc="145" dirty="0">
                <a:latin typeface="Tahoma"/>
                <a:cs typeface="Tahoma"/>
              </a:rPr>
              <a:t>б</a:t>
            </a:r>
            <a:r>
              <a:rPr sz="1400" spc="135" dirty="0">
                <a:latin typeface="Tahoma"/>
                <a:cs typeface="Tahoma"/>
              </a:rPr>
              <a:t>е</a:t>
            </a:r>
            <a:r>
              <a:rPr sz="1400" spc="95" dirty="0">
                <a:latin typeface="Tahoma"/>
                <a:cs typeface="Tahoma"/>
              </a:rPr>
              <a:t>з</a:t>
            </a:r>
            <a:r>
              <a:rPr sz="1400" spc="120" dirty="0">
                <a:latin typeface="Tahoma"/>
                <a:cs typeface="Tahoma"/>
              </a:rPr>
              <a:t>о</a:t>
            </a:r>
            <a:r>
              <a:rPr sz="1400" spc="125" dirty="0">
                <a:latin typeface="Tahoma"/>
                <a:cs typeface="Tahoma"/>
              </a:rPr>
              <a:t>пасного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цел</a:t>
            </a:r>
            <a:r>
              <a:rPr sz="1400" spc="114" dirty="0">
                <a:latin typeface="Tahoma"/>
                <a:cs typeface="Tahoma"/>
              </a:rPr>
              <a:t>е</a:t>
            </a:r>
            <a:r>
              <a:rPr sz="1400" spc="130" dirty="0">
                <a:latin typeface="Tahoma"/>
                <a:cs typeface="Tahoma"/>
              </a:rPr>
              <a:t>соо</a:t>
            </a:r>
            <a:r>
              <a:rPr sz="1400" spc="170" dirty="0">
                <a:latin typeface="Tahoma"/>
                <a:cs typeface="Tahoma"/>
              </a:rPr>
              <a:t>б</a:t>
            </a:r>
            <a:r>
              <a:rPr sz="1400" spc="165" dirty="0">
                <a:latin typeface="Tahoma"/>
                <a:cs typeface="Tahoma"/>
              </a:rPr>
              <a:t>р</a:t>
            </a:r>
            <a:r>
              <a:rPr sz="1400" spc="100" dirty="0">
                <a:latin typeface="Tahoma"/>
                <a:cs typeface="Tahoma"/>
              </a:rPr>
              <a:t>а</a:t>
            </a:r>
            <a:r>
              <a:rPr sz="1400" spc="75" dirty="0">
                <a:latin typeface="Tahoma"/>
                <a:cs typeface="Tahoma"/>
              </a:rPr>
              <a:t>з</a:t>
            </a:r>
            <a:r>
              <a:rPr sz="1400" spc="145" dirty="0">
                <a:latin typeface="Tahoma"/>
                <a:cs typeface="Tahoma"/>
              </a:rPr>
              <a:t>н</a:t>
            </a:r>
            <a:r>
              <a:rPr sz="1400" spc="135" dirty="0">
                <a:latin typeface="Tahoma"/>
                <a:cs typeface="Tahoma"/>
              </a:rPr>
              <a:t>о</a:t>
            </a:r>
            <a:r>
              <a:rPr sz="1400" spc="85" dirty="0">
                <a:latin typeface="Tahoma"/>
                <a:cs typeface="Tahoma"/>
              </a:rPr>
              <a:t>г</a:t>
            </a:r>
            <a:r>
              <a:rPr sz="1400" spc="95" dirty="0">
                <a:latin typeface="Tahoma"/>
                <a:cs typeface="Tahoma"/>
              </a:rPr>
              <a:t>о  </a:t>
            </a:r>
            <a:r>
              <a:rPr sz="1400" spc="135" dirty="0">
                <a:latin typeface="Tahoma"/>
                <a:cs typeface="Tahoma"/>
              </a:rPr>
              <a:t>поведения </a:t>
            </a:r>
            <a:r>
              <a:rPr sz="1400" spc="170" dirty="0">
                <a:latin typeface="Tahoma"/>
                <a:cs typeface="Tahoma"/>
              </a:rPr>
              <a:t>при </a:t>
            </a:r>
            <a:r>
              <a:rPr sz="1400" spc="110" dirty="0">
                <a:latin typeface="Tahoma"/>
                <a:cs typeface="Tahoma"/>
              </a:rPr>
              <a:t>работе </a:t>
            </a:r>
            <a:r>
              <a:rPr sz="1400" spc="140" dirty="0">
                <a:latin typeface="Tahoma"/>
                <a:cs typeface="Tahoma"/>
              </a:rPr>
              <a:t>с </a:t>
            </a:r>
            <a:r>
              <a:rPr sz="1400" spc="14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к</a:t>
            </a:r>
            <a:r>
              <a:rPr sz="1400" spc="125" dirty="0">
                <a:latin typeface="Tahoma"/>
                <a:cs typeface="Tahoma"/>
              </a:rPr>
              <a:t>о</a:t>
            </a:r>
            <a:r>
              <a:rPr sz="1400" spc="204" dirty="0">
                <a:latin typeface="Tahoma"/>
                <a:cs typeface="Tahoma"/>
              </a:rPr>
              <a:t>м</a:t>
            </a:r>
            <a:r>
              <a:rPr sz="1400" spc="105" dirty="0">
                <a:latin typeface="Tahoma"/>
                <a:cs typeface="Tahoma"/>
              </a:rPr>
              <a:t>пьют</a:t>
            </a:r>
            <a:r>
              <a:rPr sz="1400" spc="90" dirty="0">
                <a:latin typeface="Tahoma"/>
                <a:cs typeface="Tahoma"/>
              </a:rPr>
              <a:t>е</a:t>
            </a:r>
            <a:r>
              <a:rPr sz="1400" spc="170" dirty="0">
                <a:latin typeface="Tahoma"/>
                <a:cs typeface="Tahoma"/>
              </a:rPr>
              <a:t>рным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160" dirty="0">
                <a:latin typeface="Tahoma"/>
                <a:cs typeface="Tahoma"/>
              </a:rPr>
              <a:t>пр</a:t>
            </a:r>
            <a:r>
              <a:rPr sz="1400" spc="145" dirty="0">
                <a:latin typeface="Tahoma"/>
                <a:cs typeface="Tahoma"/>
              </a:rPr>
              <a:t>о</a:t>
            </a:r>
            <a:r>
              <a:rPr sz="1400" spc="85" dirty="0">
                <a:latin typeface="Tahoma"/>
                <a:cs typeface="Tahoma"/>
              </a:rPr>
              <a:t>г</a:t>
            </a:r>
            <a:r>
              <a:rPr sz="1400" spc="140" dirty="0">
                <a:latin typeface="Tahoma"/>
                <a:cs typeface="Tahoma"/>
              </a:rPr>
              <a:t>р</a:t>
            </a:r>
            <a:r>
              <a:rPr sz="1400" spc="120" dirty="0">
                <a:latin typeface="Tahoma"/>
                <a:cs typeface="Tahoma"/>
              </a:rPr>
              <a:t>а</a:t>
            </a:r>
            <a:r>
              <a:rPr sz="1400" spc="204" dirty="0">
                <a:latin typeface="Tahoma"/>
                <a:cs typeface="Tahoma"/>
              </a:rPr>
              <a:t>мм</a:t>
            </a:r>
            <a:r>
              <a:rPr sz="1400" spc="130" dirty="0">
                <a:latin typeface="Tahoma"/>
                <a:cs typeface="Tahoma"/>
              </a:rPr>
              <a:t>а</a:t>
            </a:r>
            <a:r>
              <a:rPr sz="1400" spc="150" dirty="0">
                <a:latin typeface="Tahoma"/>
                <a:cs typeface="Tahoma"/>
              </a:rPr>
              <a:t>м</a:t>
            </a:r>
            <a:r>
              <a:rPr sz="1400" spc="175" dirty="0">
                <a:latin typeface="Tahoma"/>
                <a:cs typeface="Tahoma"/>
              </a:rPr>
              <a:t>и</a:t>
            </a:r>
            <a:endParaRPr sz="1400">
              <a:latin typeface="Tahoma"/>
              <a:cs typeface="Tahoma"/>
            </a:endParaRPr>
          </a:p>
          <a:p>
            <a:pPr marL="36830">
              <a:lnSpc>
                <a:spcPts val="1415"/>
              </a:lnSpc>
            </a:pP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в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интернете,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40" dirty="0">
                <a:latin typeface="Tahoma"/>
                <a:cs typeface="Tahoma"/>
              </a:rPr>
              <a:t>умения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соблюдать</a:t>
            </a:r>
            <a:endParaRPr sz="1400">
              <a:latin typeface="Tahoma"/>
              <a:cs typeface="Tahoma"/>
            </a:endParaRPr>
          </a:p>
          <a:p>
            <a:pPr marL="36830" marR="277495">
              <a:lnSpc>
                <a:spcPts val="1510"/>
              </a:lnSpc>
              <a:spcBef>
                <a:spcPts val="110"/>
              </a:spcBef>
            </a:pPr>
            <a:r>
              <a:rPr sz="1400" spc="145" dirty="0">
                <a:latin typeface="Tahoma"/>
                <a:cs typeface="Tahoma"/>
              </a:rPr>
              <a:t>н</a:t>
            </a:r>
            <a:r>
              <a:rPr sz="1400" spc="135" dirty="0">
                <a:latin typeface="Tahoma"/>
                <a:cs typeface="Tahoma"/>
              </a:rPr>
              <a:t>о</a:t>
            </a:r>
            <a:r>
              <a:rPr sz="1400" spc="185" dirty="0">
                <a:latin typeface="Tahoma"/>
                <a:cs typeface="Tahoma"/>
              </a:rPr>
              <a:t>р</a:t>
            </a:r>
            <a:r>
              <a:rPr sz="1400" spc="204" dirty="0">
                <a:latin typeface="Tahoma"/>
                <a:cs typeface="Tahoma"/>
              </a:rPr>
              <a:t>м</a:t>
            </a:r>
            <a:r>
              <a:rPr sz="1400" spc="130" dirty="0">
                <a:latin typeface="Tahoma"/>
                <a:cs typeface="Tahoma"/>
              </a:rPr>
              <a:t>ы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130" dirty="0">
                <a:latin typeface="Tahoma"/>
                <a:cs typeface="Tahoma"/>
              </a:rPr>
              <a:t>нфо</a:t>
            </a:r>
            <a:r>
              <a:rPr sz="1400" spc="105" dirty="0">
                <a:latin typeface="Tahoma"/>
                <a:cs typeface="Tahoma"/>
              </a:rPr>
              <a:t>р</a:t>
            </a:r>
            <a:r>
              <a:rPr sz="1400" spc="204" dirty="0">
                <a:latin typeface="Tahoma"/>
                <a:cs typeface="Tahoma"/>
              </a:rPr>
              <a:t>м</a:t>
            </a:r>
            <a:r>
              <a:rPr sz="1400" spc="140" dirty="0">
                <a:latin typeface="Tahoma"/>
                <a:cs typeface="Tahoma"/>
              </a:rPr>
              <a:t>ационн</a:t>
            </a:r>
            <a:r>
              <a:rPr sz="1400" spc="130" dirty="0">
                <a:latin typeface="Tahoma"/>
                <a:cs typeface="Tahoma"/>
              </a:rPr>
              <a:t>о</a:t>
            </a:r>
            <a:r>
              <a:rPr sz="1400" spc="175" dirty="0">
                <a:latin typeface="Tahoma"/>
                <a:cs typeface="Tahoma"/>
              </a:rPr>
              <a:t>й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эти</a:t>
            </a:r>
            <a:r>
              <a:rPr sz="1400" spc="114" dirty="0">
                <a:latin typeface="Tahoma"/>
                <a:cs typeface="Tahoma"/>
              </a:rPr>
              <a:t>ки 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права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97036" y="3186810"/>
            <a:ext cx="2913380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spc="235" dirty="0">
                <a:latin typeface="Tahoma"/>
                <a:cs typeface="Tahoma"/>
              </a:rPr>
              <a:t>Пр</a:t>
            </a:r>
            <a:r>
              <a:rPr sz="1800" spc="195" dirty="0">
                <a:latin typeface="Tahoma"/>
                <a:cs typeface="Tahoma"/>
              </a:rPr>
              <a:t>о</a:t>
            </a:r>
            <a:r>
              <a:rPr sz="1800" spc="155" dirty="0">
                <a:latin typeface="Tahoma"/>
                <a:cs typeface="Tahoma"/>
              </a:rPr>
              <a:t>гр</a:t>
            </a:r>
            <a:r>
              <a:rPr sz="1800" spc="160" dirty="0">
                <a:latin typeface="Tahoma"/>
                <a:cs typeface="Tahoma"/>
              </a:rPr>
              <a:t>а</a:t>
            </a:r>
            <a:r>
              <a:rPr sz="1800" spc="285" dirty="0">
                <a:latin typeface="Tahoma"/>
                <a:cs typeface="Tahoma"/>
              </a:rPr>
              <a:t>м</a:t>
            </a:r>
            <a:r>
              <a:rPr sz="1800" spc="290" dirty="0">
                <a:latin typeface="Tahoma"/>
                <a:cs typeface="Tahoma"/>
              </a:rPr>
              <a:t>м</a:t>
            </a:r>
            <a:r>
              <a:rPr sz="1800" spc="114" dirty="0">
                <a:latin typeface="Tahoma"/>
                <a:cs typeface="Tahoma"/>
              </a:rPr>
              <a:t>а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180" dirty="0">
                <a:latin typeface="Tahoma"/>
                <a:cs typeface="Tahoma"/>
              </a:rPr>
              <a:t>вос</a:t>
            </a:r>
            <a:r>
              <a:rPr sz="1800" spc="200" dirty="0">
                <a:latin typeface="Tahoma"/>
                <a:cs typeface="Tahoma"/>
              </a:rPr>
              <a:t>п</a:t>
            </a:r>
            <a:r>
              <a:rPr sz="1800" spc="145" dirty="0">
                <a:latin typeface="Tahoma"/>
                <a:cs typeface="Tahoma"/>
              </a:rPr>
              <a:t>ита</a:t>
            </a:r>
            <a:r>
              <a:rPr sz="1800" spc="150" dirty="0">
                <a:latin typeface="Tahoma"/>
                <a:cs typeface="Tahoma"/>
              </a:rPr>
              <a:t>ния  </a:t>
            </a:r>
            <a:r>
              <a:rPr sz="1800" spc="229" dirty="0">
                <a:latin typeface="Tahoma"/>
                <a:cs typeface="Tahoma"/>
              </a:rPr>
              <a:t>и </a:t>
            </a:r>
            <a:r>
              <a:rPr sz="1800" spc="185" dirty="0">
                <a:latin typeface="Tahoma"/>
                <a:cs typeface="Tahoma"/>
              </a:rPr>
              <a:t>социализации </a:t>
            </a:r>
            <a:r>
              <a:rPr sz="1800" spc="190" dirty="0">
                <a:latin typeface="Tahoma"/>
                <a:cs typeface="Tahoma"/>
              </a:rPr>
              <a:t> </a:t>
            </a:r>
            <a:r>
              <a:rPr sz="1800" spc="165" dirty="0">
                <a:latin typeface="Tahoma"/>
                <a:cs typeface="Tahoma"/>
              </a:rPr>
              <a:t>обучающихся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0020" y="4407789"/>
            <a:ext cx="2699385" cy="158432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270"/>
              </a:spcBef>
            </a:pPr>
            <a:r>
              <a:rPr sz="1400" spc="140" dirty="0">
                <a:latin typeface="Tahoma"/>
                <a:cs typeface="Tahoma"/>
              </a:rPr>
              <a:t>Владение основами </a:t>
            </a:r>
            <a:r>
              <a:rPr sz="1400" spc="145" dirty="0">
                <a:latin typeface="Tahoma"/>
                <a:cs typeface="Tahoma"/>
              </a:rPr>
              <a:t> информационной </a:t>
            </a:r>
            <a:r>
              <a:rPr sz="1400" spc="150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безопасности, </a:t>
            </a:r>
            <a:r>
              <a:rPr sz="1400" spc="155" dirty="0">
                <a:latin typeface="Tahoma"/>
                <a:cs typeface="Tahoma"/>
              </a:rPr>
              <a:t>умением </a:t>
            </a:r>
            <a:r>
              <a:rPr sz="1400" spc="160" dirty="0">
                <a:latin typeface="Tahoma"/>
                <a:cs typeface="Tahoma"/>
              </a:rPr>
              <a:t> </a:t>
            </a:r>
            <a:r>
              <a:rPr sz="1400" spc="145" dirty="0">
                <a:latin typeface="Tahoma"/>
                <a:cs typeface="Tahoma"/>
              </a:rPr>
              <a:t>б</a:t>
            </a:r>
            <a:r>
              <a:rPr sz="1400" spc="135" dirty="0">
                <a:latin typeface="Tahoma"/>
                <a:cs typeface="Tahoma"/>
              </a:rPr>
              <a:t>е</a:t>
            </a:r>
            <a:r>
              <a:rPr sz="1400" spc="95" dirty="0">
                <a:latin typeface="Tahoma"/>
                <a:cs typeface="Tahoma"/>
              </a:rPr>
              <a:t>з</a:t>
            </a:r>
            <a:r>
              <a:rPr sz="1400" spc="120" dirty="0">
                <a:latin typeface="Tahoma"/>
                <a:cs typeface="Tahoma"/>
              </a:rPr>
              <a:t>о</a:t>
            </a:r>
            <a:r>
              <a:rPr sz="1400" spc="125" dirty="0">
                <a:latin typeface="Tahoma"/>
                <a:cs typeface="Tahoma"/>
              </a:rPr>
              <a:t>пасного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125" dirty="0">
                <a:latin typeface="Tahoma"/>
                <a:cs typeface="Tahoma"/>
              </a:rPr>
              <a:t>споль</a:t>
            </a:r>
            <a:r>
              <a:rPr sz="1400" spc="100" dirty="0">
                <a:latin typeface="Tahoma"/>
                <a:cs typeface="Tahoma"/>
              </a:rPr>
              <a:t>з</a:t>
            </a:r>
            <a:r>
              <a:rPr sz="1400" spc="120" dirty="0">
                <a:latin typeface="Tahoma"/>
                <a:cs typeface="Tahoma"/>
              </a:rPr>
              <a:t>о</a:t>
            </a:r>
            <a:r>
              <a:rPr sz="1400" spc="110" dirty="0">
                <a:latin typeface="Tahoma"/>
                <a:cs typeface="Tahoma"/>
              </a:rPr>
              <a:t>вания  </a:t>
            </a:r>
            <a:r>
              <a:rPr sz="1400" spc="120" dirty="0">
                <a:latin typeface="Tahoma"/>
                <a:cs typeface="Tahoma"/>
              </a:rPr>
              <a:t>средств </a:t>
            </a:r>
            <a:r>
              <a:rPr sz="1400" spc="135" dirty="0">
                <a:latin typeface="Tahoma"/>
                <a:cs typeface="Tahoma"/>
              </a:rPr>
              <a:t>информационно- </a:t>
            </a:r>
            <a:r>
              <a:rPr sz="1400" spc="140" dirty="0">
                <a:latin typeface="Tahoma"/>
                <a:cs typeface="Tahoma"/>
              </a:rPr>
              <a:t> коммуникационных </a:t>
            </a:r>
            <a:r>
              <a:rPr sz="1400" spc="14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т</a:t>
            </a:r>
            <a:r>
              <a:rPr sz="1400" spc="60" dirty="0">
                <a:latin typeface="Tahoma"/>
                <a:cs typeface="Tahoma"/>
              </a:rPr>
              <a:t>е</a:t>
            </a:r>
            <a:r>
              <a:rPr sz="1400" spc="45" dirty="0">
                <a:latin typeface="Tahoma"/>
                <a:cs typeface="Tahoma"/>
              </a:rPr>
              <a:t>х</a:t>
            </a:r>
            <a:r>
              <a:rPr sz="1400" spc="145" dirty="0">
                <a:latin typeface="Tahoma"/>
                <a:cs typeface="Tahoma"/>
              </a:rPr>
              <a:t>н</a:t>
            </a:r>
            <a:r>
              <a:rPr sz="1400" spc="135" dirty="0">
                <a:latin typeface="Tahoma"/>
                <a:cs typeface="Tahoma"/>
              </a:rPr>
              <a:t>о</a:t>
            </a:r>
            <a:r>
              <a:rPr sz="1400" spc="120" dirty="0">
                <a:latin typeface="Tahoma"/>
                <a:cs typeface="Tahoma"/>
              </a:rPr>
              <a:t>л</a:t>
            </a:r>
            <a:r>
              <a:rPr sz="1400" spc="114" dirty="0">
                <a:latin typeface="Tahoma"/>
                <a:cs typeface="Tahoma"/>
              </a:rPr>
              <a:t>о</a:t>
            </a:r>
            <a:r>
              <a:rPr sz="1400" spc="85" dirty="0">
                <a:latin typeface="Tahoma"/>
                <a:cs typeface="Tahoma"/>
              </a:rPr>
              <a:t>г</a:t>
            </a:r>
            <a:r>
              <a:rPr sz="1400" spc="175" dirty="0">
                <a:latin typeface="Tahoma"/>
                <a:cs typeface="Tahoma"/>
              </a:rPr>
              <a:t>ий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-75" dirty="0">
                <a:latin typeface="Tahoma"/>
                <a:cs typeface="Tahoma"/>
              </a:rPr>
              <a:t>(</a:t>
            </a:r>
            <a:r>
              <a:rPr sz="1400" spc="110" dirty="0">
                <a:latin typeface="Tahoma"/>
                <a:cs typeface="Tahoma"/>
              </a:rPr>
              <a:t>д</a:t>
            </a:r>
            <a:r>
              <a:rPr sz="1400" spc="95" dirty="0">
                <a:latin typeface="Tahoma"/>
                <a:cs typeface="Tahoma"/>
              </a:rPr>
              <a:t>а</a:t>
            </a:r>
            <a:r>
              <a:rPr sz="1400" spc="120" dirty="0">
                <a:latin typeface="Tahoma"/>
                <a:cs typeface="Tahoma"/>
              </a:rPr>
              <a:t>лее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-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210" dirty="0">
                <a:latin typeface="Tahoma"/>
                <a:cs typeface="Tahoma"/>
              </a:rPr>
              <a:t>И</a:t>
            </a:r>
            <a:r>
              <a:rPr sz="1400" spc="25" dirty="0">
                <a:latin typeface="Tahoma"/>
                <a:cs typeface="Tahoma"/>
              </a:rPr>
              <a:t>КТ)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510"/>
              </a:lnSpc>
            </a:pP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сети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Интернет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21802" y="4407789"/>
            <a:ext cx="2568575" cy="1007744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715">
              <a:lnSpc>
                <a:spcPts val="1510"/>
              </a:lnSpc>
              <a:spcBef>
                <a:spcPts val="295"/>
              </a:spcBef>
            </a:pPr>
            <a:r>
              <a:rPr sz="1400" spc="215" dirty="0">
                <a:latin typeface="Tahoma"/>
                <a:cs typeface="Tahoma"/>
              </a:rPr>
              <a:t>Ф</a:t>
            </a:r>
            <a:r>
              <a:rPr sz="1400" spc="145" dirty="0">
                <a:latin typeface="Tahoma"/>
                <a:cs typeface="Tahoma"/>
              </a:rPr>
              <a:t>о</a:t>
            </a:r>
            <a:r>
              <a:rPr sz="1400" spc="185" dirty="0">
                <a:latin typeface="Tahoma"/>
                <a:cs typeface="Tahoma"/>
              </a:rPr>
              <a:t>р</a:t>
            </a:r>
            <a:r>
              <a:rPr sz="1400" spc="204" dirty="0">
                <a:latin typeface="Tahoma"/>
                <a:cs typeface="Tahoma"/>
              </a:rPr>
              <a:t>м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160" dirty="0">
                <a:latin typeface="Tahoma"/>
                <a:cs typeface="Tahoma"/>
              </a:rPr>
              <a:t>р</a:t>
            </a:r>
            <a:r>
              <a:rPr sz="1400" spc="145" dirty="0">
                <a:latin typeface="Tahoma"/>
                <a:cs typeface="Tahoma"/>
              </a:rPr>
              <a:t>о</a:t>
            </a:r>
            <a:r>
              <a:rPr sz="1400" spc="130" dirty="0">
                <a:latin typeface="Tahoma"/>
                <a:cs typeface="Tahoma"/>
              </a:rPr>
              <a:t>вание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40" dirty="0">
                <a:latin typeface="Tahoma"/>
                <a:cs typeface="Tahoma"/>
              </a:rPr>
              <a:t>р</a:t>
            </a:r>
            <a:r>
              <a:rPr sz="1400" spc="120" dirty="0">
                <a:latin typeface="Tahoma"/>
                <a:cs typeface="Tahoma"/>
              </a:rPr>
              <a:t>а</a:t>
            </a:r>
            <a:r>
              <a:rPr sz="1400" spc="95" dirty="0">
                <a:latin typeface="Tahoma"/>
                <a:cs typeface="Tahoma"/>
              </a:rPr>
              <a:t>з</a:t>
            </a:r>
            <a:r>
              <a:rPr sz="1400" spc="145" dirty="0">
                <a:latin typeface="Tahoma"/>
                <a:cs typeface="Tahoma"/>
              </a:rPr>
              <a:t>ви</a:t>
            </a:r>
            <a:r>
              <a:rPr sz="1400" spc="85" dirty="0">
                <a:latin typeface="Tahoma"/>
                <a:cs typeface="Tahoma"/>
              </a:rPr>
              <a:t>тие  </a:t>
            </a:r>
            <a:r>
              <a:rPr sz="1400" spc="105" dirty="0">
                <a:latin typeface="Tahoma"/>
                <a:cs typeface="Tahoma"/>
              </a:rPr>
              <a:t>знаний, </a:t>
            </a:r>
            <a:r>
              <a:rPr sz="1400" spc="80" dirty="0">
                <a:latin typeface="Tahoma"/>
                <a:cs typeface="Tahoma"/>
              </a:rPr>
              <a:t>установок, 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личностных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35" dirty="0">
                <a:latin typeface="Tahoma"/>
                <a:cs typeface="Tahoma"/>
              </a:rPr>
              <a:t>ориентиров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410"/>
              </a:lnSpc>
            </a:pP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45" dirty="0">
                <a:latin typeface="Tahoma"/>
                <a:cs typeface="Tahoma"/>
              </a:rPr>
              <a:t>н</a:t>
            </a:r>
            <a:r>
              <a:rPr sz="1400" spc="135" dirty="0">
                <a:latin typeface="Tahoma"/>
                <a:cs typeface="Tahoma"/>
              </a:rPr>
              <a:t>о</a:t>
            </a:r>
            <a:r>
              <a:rPr sz="1400" spc="200" dirty="0">
                <a:latin typeface="Tahoma"/>
                <a:cs typeface="Tahoma"/>
              </a:rPr>
              <a:t>рм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здо</a:t>
            </a:r>
            <a:r>
              <a:rPr sz="1400" spc="160" dirty="0">
                <a:latin typeface="Tahoma"/>
                <a:cs typeface="Tahoma"/>
              </a:rPr>
              <a:t>р</a:t>
            </a:r>
            <a:r>
              <a:rPr sz="1400" spc="145" dirty="0">
                <a:latin typeface="Tahoma"/>
                <a:cs typeface="Tahoma"/>
              </a:rPr>
              <a:t>о</a:t>
            </a:r>
            <a:r>
              <a:rPr sz="1400" spc="120" dirty="0">
                <a:latin typeface="Tahoma"/>
                <a:cs typeface="Tahoma"/>
              </a:rPr>
              <a:t>в</a:t>
            </a:r>
            <a:r>
              <a:rPr sz="1400" spc="114" dirty="0">
                <a:latin typeface="Tahoma"/>
                <a:cs typeface="Tahoma"/>
              </a:rPr>
              <a:t>о</a:t>
            </a:r>
            <a:r>
              <a:rPr sz="1400" spc="85" dirty="0">
                <a:latin typeface="Tahoma"/>
                <a:cs typeface="Tahoma"/>
              </a:rPr>
              <a:t>г</a:t>
            </a:r>
            <a:r>
              <a:rPr sz="1400" spc="130" dirty="0">
                <a:latin typeface="Tahoma"/>
                <a:cs typeface="Tahoma"/>
              </a:rPr>
              <a:t>о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595"/>
              </a:lnSpc>
            </a:pPr>
            <a:r>
              <a:rPr sz="1400" spc="145" dirty="0">
                <a:latin typeface="Tahoma"/>
                <a:cs typeface="Tahoma"/>
              </a:rPr>
              <a:t>б</a:t>
            </a:r>
            <a:r>
              <a:rPr sz="1400" spc="130" dirty="0">
                <a:latin typeface="Tahoma"/>
                <a:cs typeface="Tahoma"/>
              </a:rPr>
              <a:t>е</a:t>
            </a:r>
            <a:r>
              <a:rPr sz="1400" spc="100" dirty="0">
                <a:latin typeface="Tahoma"/>
                <a:cs typeface="Tahoma"/>
              </a:rPr>
              <a:t>з</a:t>
            </a:r>
            <a:r>
              <a:rPr sz="1400" spc="120" dirty="0">
                <a:latin typeface="Tahoma"/>
                <a:cs typeface="Tahoma"/>
              </a:rPr>
              <a:t>о</a:t>
            </a:r>
            <a:r>
              <a:rPr sz="1400" spc="130" dirty="0">
                <a:latin typeface="Tahoma"/>
                <a:cs typeface="Tahoma"/>
              </a:rPr>
              <a:t>пас</a:t>
            </a:r>
            <a:r>
              <a:rPr sz="1400" spc="135" dirty="0">
                <a:latin typeface="Tahoma"/>
                <a:cs typeface="Tahoma"/>
              </a:rPr>
              <a:t>н</a:t>
            </a:r>
            <a:r>
              <a:rPr sz="1400" spc="120" dirty="0">
                <a:latin typeface="Tahoma"/>
                <a:cs typeface="Tahoma"/>
              </a:rPr>
              <a:t>о</a:t>
            </a:r>
            <a:r>
              <a:rPr sz="1400" spc="110" dirty="0">
                <a:latin typeface="Tahoma"/>
                <a:cs typeface="Tahoma"/>
              </a:rPr>
              <a:t>го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о</a:t>
            </a:r>
            <a:r>
              <a:rPr sz="1400" spc="170" dirty="0">
                <a:latin typeface="Tahoma"/>
                <a:cs typeface="Tahoma"/>
              </a:rPr>
              <a:t>б</a:t>
            </a:r>
            <a:r>
              <a:rPr sz="1400" spc="160" dirty="0">
                <a:latin typeface="Tahoma"/>
                <a:cs typeface="Tahoma"/>
              </a:rPr>
              <a:t>р</a:t>
            </a:r>
            <a:r>
              <a:rPr sz="1400" spc="100" dirty="0">
                <a:latin typeface="Tahoma"/>
                <a:cs typeface="Tahoma"/>
              </a:rPr>
              <a:t>а</a:t>
            </a:r>
            <a:r>
              <a:rPr sz="1400" spc="75" dirty="0">
                <a:latin typeface="Tahoma"/>
                <a:cs typeface="Tahoma"/>
              </a:rPr>
              <a:t>з</a:t>
            </a:r>
            <a:r>
              <a:rPr sz="1400" spc="85" dirty="0">
                <a:latin typeface="Tahoma"/>
                <a:cs typeface="Tahoma"/>
              </a:rPr>
              <a:t>а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55" dirty="0">
                <a:latin typeface="Tahoma"/>
                <a:cs typeface="Tahoma"/>
              </a:rPr>
              <a:t>жи</a:t>
            </a:r>
            <a:r>
              <a:rPr sz="1400" spc="100" dirty="0">
                <a:latin typeface="Tahoma"/>
                <a:cs typeface="Tahoma"/>
              </a:rPr>
              <a:t>з</a:t>
            </a:r>
            <a:r>
              <a:rPr sz="1400" spc="165" dirty="0">
                <a:latin typeface="Tahoma"/>
                <a:cs typeface="Tahoma"/>
              </a:rPr>
              <a:t>ни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12192000" cy="1301750"/>
          </a:xfrm>
          <a:custGeom>
            <a:avLst/>
            <a:gdLst/>
            <a:ahLst/>
            <a:cxnLst/>
            <a:rect l="l" t="t" r="r" b="b"/>
            <a:pathLst>
              <a:path w="12192000" h="1301750">
                <a:moveTo>
                  <a:pt x="0" y="1301496"/>
                </a:moveTo>
                <a:lnTo>
                  <a:pt x="12192000" y="1301496"/>
                </a:lnTo>
                <a:lnTo>
                  <a:pt x="12192000" y="0"/>
                </a:lnTo>
                <a:lnTo>
                  <a:pt x="0" y="0"/>
                </a:lnTo>
                <a:lnTo>
                  <a:pt x="0" y="1301496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13866" y="324358"/>
            <a:ext cx="98374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85" dirty="0"/>
              <a:t>Информационная</a:t>
            </a:r>
            <a:r>
              <a:rPr sz="3600" spc="-155" dirty="0"/>
              <a:t> </a:t>
            </a:r>
            <a:r>
              <a:rPr sz="3600" spc="330" dirty="0"/>
              <a:t>безопасность</a:t>
            </a:r>
            <a:r>
              <a:rPr sz="3600" spc="-170" dirty="0"/>
              <a:t> </a:t>
            </a:r>
            <a:r>
              <a:rPr sz="3600" spc="465" dirty="0"/>
              <a:t>и</a:t>
            </a:r>
            <a:r>
              <a:rPr sz="3600" spc="-175" dirty="0"/>
              <a:t> </a:t>
            </a:r>
            <a:r>
              <a:rPr sz="3600" spc="455" dirty="0"/>
              <a:t>ФГОС</a:t>
            </a:r>
            <a:endParaRPr sz="3600"/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1290827"/>
            <a:ext cx="12191238" cy="5715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50079" y="2132076"/>
            <a:ext cx="856488" cy="85648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316468" y="2164079"/>
            <a:ext cx="812292" cy="812291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11684889" y="6440830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latin typeface="Tahoma"/>
                <a:cs typeface="Tahoma"/>
              </a:rPr>
              <a:t>3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1813560"/>
                </a:lnTo>
                <a:lnTo>
                  <a:pt x="8996172" y="1813560"/>
                </a:lnTo>
                <a:lnTo>
                  <a:pt x="8996172" y="6858000"/>
                </a:lnTo>
                <a:lnTo>
                  <a:pt x="12192000" y="6858000"/>
                </a:lnTo>
                <a:lnTo>
                  <a:pt x="12192000" y="1813560"/>
                </a:lnTo>
                <a:lnTo>
                  <a:pt x="12192000" y="168402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15359" y="2067305"/>
            <a:ext cx="5067300" cy="1392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75" dirty="0">
                <a:latin typeface="Tahoma"/>
                <a:cs typeface="Tahoma"/>
              </a:rPr>
              <a:t>Цифровая</a:t>
            </a:r>
            <a:r>
              <a:rPr sz="1800" spc="-125" dirty="0">
                <a:latin typeface="Tahoma"/>
                <a:cs typeface="Tahoma"/>
              </a:rPr>
              <a:t> </a:t>
            </a:r>
            <a:r>
              <a:rPr sz="1800" spc="155" dirty="0">
                <a:latin typeface="Tahoma"/>
                <a:cs typeface="Tahoma"/>
              </a:rPr>
              <a:t>грамотность</a:t>
            </a:r>
            <a:endParaRPr sz="1800">
              <a:latin typeface="Tahoma"/>
              <a:cs typeface="Tahoma"/>
            </a:endParaRPr>
          </a:p>
          <a:p>
            <a:pPr marL="12700" marR="186690">
              <a:lnSpc>
                <a:spcPct val="100000"/>
              </a:lnSpc>
            </a:pPr>
            <a:r>
              <a:rPr sz="1800" spc="150" dirty="0">
                <a:latin typeface="Tahoma"/>
                <a:cs typeface="Tahoma"/>
              </a:rPr>
              <a:t>Глобальная </a:t>
            </a:r>
            <a:r>
              <a:rPr sz="1800" spc="140" dirty="0">
                <a:latin typeface="Tahoma"/>
                <a:cs typeface="Tahoma"/>
              </a:rPr>
              <a:t>сеть </a:t>
            </a:r>
            <a:r>
              <a:rPr sz="1800" spc="170" dirty="0">
                <a:latin typeface="Tahoma"/>
                <a:cs typeface="Tahoma"/>
              </a:rPr>
              <a:t>Интернет </a:t>
            </a:r>
            <a:r>
              <a:rPr sz="1800" spc="229" dirty="0">
                <a:latin typeface="Tahoma"/>
                <a:cs typeface="Tahoma"/>
              </a:rPr>
              <a:t>и </a:t>
            </a:r>
            <a:r>
              <a:rPr sz="1800" spc="155" dirty="0">
                <a:latin typeface="Tahoma"/>
                <a:cs typeface="Tahoma"/>
              </a:rPr>
              <a:t>стратегии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195" dirty="0">
                <a:latin typeface="Tahoma"/>
                <a:cs typeface="Tahoma"/>
              </a:rPr>
              <a:t>б</a:t>
            </a:r>
            <a:r>
              <a:rPr sz="1800" spc="175" dirty="0">
                <a:latin typeface="Tahoma"/>
                <a:cs typeface="Tahoma"/>
              </a:rPr>
              <a:t>е</a:t>
            </a:r>
            <a:r>
              <a:rPr sz="1800" spc="170" dirty="0">
                <a:latin typeface="Tahoma"/>
                <a:cs typeface="Tahoma"/>
              </a:rPr>
              <a:t>зо</a:t>
            </a:r>
            <a:r>
              <a:rPr sz="1800" spc="195" dirty="0">
                <a:latin typeface="Tahoma"/>
                <a:cs typeface="Tahoma"/>
              </a:rPr>
              <a:t>п</a:t>
            </a:r>
            <a:r>
              <a:rPr sz="1800" spc="170" dirty="0">
                <a:latin typeface="Tahoma"/>
                <a:cs typeface="Tahoma"/>
              </a:rPr>
              <a:t>асно</a:t>
            </a:r>
            <a:r>
              <a:rPr sz="1800" spc="125" dirty="0">
                <a:latin typeface="Tahoma"/>
                <a:cs typeface="Tahoma"/>
              </a:rPr>
              <a:t>г</a:t>
            </a:r>
            <a:r>
              <a:rPr sz="1800" spc="175" dirty="0">
                <a:latin typeface="Tahoma"/>
                <a:cs typeface="Tahoma"/>
              </a:rPr>
              <a:t>о</a:t>
            </a:r>
            <a:r>
              <a:rPr sz="1800" spc="-110" dirty="0">
                <a:latin typeface="Tahoma"/>
                <a:cs typeface="Tahoma"/>
              </a:rPr>
              <a:t> </a:t>
            </a:r>
            <a:r>
              <a:rPr sz="1800" spc="200" dirty="0">
                <a:latin typeface="Tahoma"/>
                <a:cs typeface="Tahoma"/>
              </a:rPr>
              <a:t>п</a:t>
            </a:r>
            <a:r>
              <a:rPr sz="1800" spc="170" dirty="0">
                <a:latin typeface="Tahoma"/>
                <a:cs typeface="Tahoma"/>
              </a:rPr>
              <a:t>ов</a:t>
            </a:r>
            <a:r>
              <a:rPr sz="1800" spc="160" dirty="0">
                <a:latin typeface="Tahoma"/>
                <a:cs typeface="Tahoma"/>
              </a:rPr>
              <a:t>е</a:t>
            </a:r>
            <a:r>
              <a:rPr sz="1800" spc="190" dirty="0">
                <a:latin typeface="Tahoma"/>
                <a:cs typeface="Tahoma"/>
              </a:rPr>
              <a:t>дения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160" dirty="0">
                <a:latin typeface="Tahoma"/>
                <a:cs typeface="Tahoma"/>
              </a:rPr>
              <a:t>в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210" dirty="0">
                <a:latin typeface="Tahoma"/>
                <a:cs typeface="Tahoma"/>
              </a:rPr>
              <a:t>ней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-165" dirty="0">
                <a:latin typeface="Tahoma"/>
                <a:cs typeface="Tahoma"/>
              </a:rPr>
              <a:t>(</a:t>
            </a:r>
            <a:r>
              <a:rPr sz="1800" spc="-229" dirty="0">
                <a:latin typeface="Tahoma"/>
                <a:cs typeface="Tahoma"/>
              </a:rPr>
              <a:t>1</a:t>
            </a:r>
            <a:r>
              <a:rPr sz="1800" spc="215" dirty="0">
                <a:latin typeface="Tahoma"/>
                <a:cs typeface="Tahoma"/>
              </a:rPr>
              <a:t>0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114" dirty="0">
                <a:latin typeface="Tahoma"/>
                <a:cs typeface="Tahoma"/>
              </a:rPr>
              <a:t>ч</a:t>
            </a:r>
            <a:r>
              <a:rPr sz="1800" spc="105" dirty="0">
                <a:latin typeface="Tahoma"/>
                <a:cs typeface="Tahoma"/>
              </a:rPr>
              <a:t>а</a:t>
            </a:r>
            <a:r>
              <a:rPr sz="1800" spc="110" dirty="0">
                <a:latin typeface="Tahoma"/>
                <a:cs typeface="Tahoma"/>
              </a:rPr>
              <a:t>сов)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3200" dirty="0">
                <a:solidFill>
                  <a:srgbClr val="03ACC3"/>
                </a:solidFill>
                <a:latin typeface="Courier New"/>
                <a:cs typeface="Courier New"/>
              </a:rPr>
              <a:t>o</a:t>
            </a:r>
            <a:r>
              <a:rPr sz="3200" spc="-1590" dirty="0">
                <a:solidFill>
                  <a:srgbClr val="03ACC3"/>
                </a:solidFill>
                <a:latin typeface="Courier New"/>
                <a:cs typeface="Courier New"/>
              </a:rPr>
              <a:t> </a:t>
            </a:r>
            <a:r>
              <a:rPr sz="1600" spc="210" dirty="0">
                <a:latin typeface="Tahoma"/>
                <a:cs typeface="Tahoma"/>
              </a:rPr>
              <a:t>П</a:t>
            </a:r>
            <a:r>
              <a:rPr sz="1600" spc="175" dirty="0">
                <a:latin typeface="Tahoma"/>
                <a:cs typeface="Tahoma"/>
              </a:rPr>
              <a:t>о</a:t>
            </a:r>
            <a:r>
              <a:rPr sz="1600" spc="150" dirty="0">
                <a:latin typeface="Tahoma"/>
                <a:cs typeface="Tahoma"/>
              </a:rPr>
              <a:t>н</a:t>
            </a:r>
            <a:r>
              <a:rPr sz="1600" spc="145" dirty="0">
                <a:latin typeface="Tahoma"/>
                <a:cs typeface="Tahoma"/>
              </a:rPr>
              <a:t>я</a:t>
            </a:r>
            <a:r>
              <a:rPr sz="1600" spc="100" dirty="0">
                <a:latin typeface="Tahoma"/>
                <a:cs typeface="Tahoma"/>
              </a:rPr>
              <a:t>ти</a:t>
            </a:r>
            <a:r>
              <a:rPr sz="1600" spc="140" dirty="0">
                <a:latin typeface="Tahoma"/>
                <a:cs typeface="Tahoma"/>
              </a:rPr>
              <a:t>е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145" dirty="0">
                <a:latin typeface="Tahoma"/>
                <a:cs typeface="Tahoma"/>
              </a:rPr>
              <a:t>о</a:t>
            </a:r>
            <a:r>
              <a:rPr sz="1600" spc="170" dirty="0">
                <a:latin typeface="Tahoma"/>
                <a:cs typeface="Tahoma"/>
              </a:rPr>
              <a:t>б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195" dirty="0">
                <a:latin typeface="Tahoma"/>
                <a:cs typeface="Tahoma"/>
              </a:rPr>
              <a:t>и</a:t>
            </a:r>
            <a:r>
              <a:rPr sz="1600" spc="150" dirty="0">
                <a:latin typeface="Tahoma"/>
                <a:cs typeface="Tahoma"/>
              </a:rPr>
              <a:t>нформац</a:t>
            </a:r>
            <a:r>
              <a:rPr sz="1600" spc="195" dirty="0">
                <a:latin typeface="Tahoma"/>
                <a:cs typeface="Tahoma"/>
              </a:rPr>
              <a:t>и</a:t>
            </a:r>
            <a:r>
              <a:rPr sz="1600" spc="145" dirty="0">
                <a:latin typeface="Tahoma"/>
                <a:cs typeface="Tahoma"/>
              </a:rPr>
              <a:t>о</a:t>
            </a:r>
            <a:r>
              <a:rPr sz="1600" spc="175" dirty="0">
                <a:latin typeface="Tahoma"/>
                <a:cs typeface="Tahoma"/>
              </a:rPr>
              <a:t>нн</a:t>
            </a:r>
            <a:r>
              <a:rPr sz="1600" spc="145" dirty="0">
                <a:latin typeface="Tahoma"/>
                <a:cs typeface="Tahoma"/>
              </a:rPr>
              <a:t>о</a:t>
            </a:r>
            <a:r>
              <a:rPr sz="1600" spc="195" dirty="0">
                <a:latin typeface="Tahoma"/>
                <a:cs typeface="Tahoma"/>
              </a:rPr>
              <a:t>й</a:t>
            </a:r>
            <a:r>
              <a:rPr sz="1600" spc="-100" dirty="0">
                <a:latin typeface="Tahoma"/>
                <a:cs typeface="Tahoma"/>
              </a:rPr>
              <a:t> </a:t>
            </a:r>
            <a:r>
              <a:rPr sz="1600" spc="145" dirty="0">
                <a:latin typeface="Tahoma"/>
                <a:cs typeface="Tahoma"/>
              </a:rPr>
              <a:t>безо</a:t>
            </a:r>
            <a:r>
              <a:rPr sz="1600" spc="135" dirty="0">
                <a:latin typeface="Tahoma"/>
                <a:cs typeface="Tahoma"/>
              </a:rPr>
              <a:t>п</a:t>
            </a:r>
            <a:r>
              <a:rPr sz="1600" spc="130" dirty="0">
                <a:latin typeface="Tahoma"/>
                <a:cs typeface="Tahoma"/>
              </a:rPr>
              <a:t>а</a:t>
            </a:r>
            <a:r>
              <a:rPr sz="1600" spc="155" dirty="0">
                <a:latin typeface="Tahoma"/>
                <a:cs typeface="Tahoma"/>
              </a:rPr>
              <a:t>сн</a:t>
            </a:r>
            <a:r>
              <a:rPr sz="1600" spc="170" dirty="0">
                <a:latin typeface="Tahoma"/>
                <a:cs typeface="Tahoma"/>
              </a:rPr>
              <a:t>о</a:t>
            </a:r>
            <a:r>
              <a:rPr sz="1600" spc="120" dirty="0">
                <a:latin typeface="Tahoma"/>
                <a:cs typeface="Tahoma"/>
              </a:rPr>
              <a:t>сти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15359" y="3637229"/>
            <a:ext cx="4604385" cy="269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120"/>
              </a:lnSpc>
            </a:pPr>
            <a:r>
              <a:rPr sz="3200" dirty="0">
                <a:solidFill>
                  <a:srgbClr val="03ACC3"/>
                </a:solidFill>
                <a:latin typeface="Courier New"/>
                <a:cs typeface="Courier New"/>
              </a:rPr>
              <a:t>o</a:t>
            </a:r>
            <a:r>
              <a:rPr sz="3200" spc="-1590" dirty="0">
                <a:solidFill>
                  <a:srgbClr val="03ACC3"/>
                </a:solidFill>
                <a:latin typeface="Courier New"/>
                <a:cs typeface="Courier New"/>
              </a:rPr>
              <a:t> </a:t>
            </a:r>
            <a:r>
              <a:rPr sz="1600" spc="155" dirty="0">
                <a:latin typeface="Tahoma"/>
                <a:cs typeface="Tahoma"/>
              </a:rPr>
              <a:t>У</a:t>
            </a:r>
            <a:r>
              <a:rPr sz="1600" spc="130" dirty="0">
                <a:latin typeface="Tahoma"/>
                <a:cs typeface="Tahoma"/>
              </a:rPr>
              <a:t>г</a:t>
            </a:r>
            <a:r>
              <a:rPr sz="1600" spc="165" dirty="0">
                <a:latin typeface="Tahoma"/>
                <a:cs typeface="Tahoma"/>
              </a:rPr>
              <a:t>р</a:t>
            </a:r>
            <a:r>
              <a:rPr sz="1600" spc="135" dirty="0">
                <a:latin typeface="Tahoma"/>
                <a:cs typeface="Tahoma"/>
              </a:rPr>
              <a:t>озы</a:t>
            </a:r>
            <a:r>
              <a:rPr sz="1600" spc="-65" dirty="0">
                <a:latin typeface="Tahoma"/>
                <a:cs typeface="Tahoma"/>
              </a:rPr>
              <a:t> </a:t>
            </a:r>
            <a:r>
              <a:rPr sz="1600" spc="185" dirty="0">
                <a:latin typeface="Tahoma"/>
                <a:cs typeface="Tahoma"/>
              </a:rPr>
              <a:t>ин</a:t>
            </a:r>
            <a:r>
              <a:rPr sz="1600" spc="25" dirty="0">
                <a:latin typeface="Tahoma"/>
                <a:cs typeface="Tahoma"/>
              </a:rPr>
              <a:t>ф</a:t>
            </a:r>
            <a:r>
              <a:rPr sz="1600" spc="170" dirty="0">
                <a:latin typeface="Tahoma"/>
                <a:cs typeface="Tahoma"/>
              </a:rPr>
              <a:t>ормацио</a:t>
            </a:r>
            <a:r>
              <a:rPr sz="1600" spc="165" dirty="0">
                <a:latin typeface="Tahoma"/>
                <a:cs typeface="Tahoma"/>
              </a:rPr>
              <a:t>нно</a:t>
            </a:r>
            <a:r>
              <a:rPr sz="1600" spc="195" dirty="0">
                <a:latin typeface="Tahoma"/>
                <a:cs typeface="Tahoma"/>
              </a:rPr>
              <a:t>й</a:t>
            </a:r>
            <a:r>
              <a:rPr sz="1600" spc="-105" dirty="0">
                <a:latin typeface="Tahoma"/>
                <a:cs typeface="Tahoma"/>
              </a:rPr>
              <a:t> </a:t>
            </a:r>
            <a:r>
              <a:rPr sz="1600" spc="140" dirty="0">
                <a:latin typeface="Tahoma"/>
                <a:cs typeface="Tahoma"/>
              </a:rPr>
              <a:t>безоп</a:t>
            </a:r>
            <a:r>
              <a:rPr sz="1600" spc="145" dirty="0">
                <a:latin typeface="Tahoma"/>
                <a:cs typeface="Tahoma"/>
              </a:rPr>
              <a:t>а</a:t>
            </a:r>
            <a:r>
              <a:rPr sz="1600" spc="140" dirty="0">
                <a:latin typeface="Tahoma"/>
                <a:cs typeface="Tahoma"/>
              </a:rPr>
              <a:t>сности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15359" y="3881754"/>
            <a:ext cx="5189855" cy="1529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606425">
              <a:lnSpc>
                <a:spcPct val="100000"/>
              </a:lnSpc>
              <a:spcBef>
                <a:spcPts val="95"/>
              </a:spcBef>
            </a:pPr>
            <a:r>
              <a:rPr sz="1600" spc="190" dirty="0">
                <a:latin typeface="Tahoma"/>
                <a:cs typeface="Tahoma"/>
              </a:rPr>
              <a:t>при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125" dirty="0">
                <a:latin typeface="Tahoma"/>
                <a:cs typeface="Tahoma"/>
              </a:rPr>
              <a:t>работе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130" dirty="0">
                <a:latin typeface="Tahoma"/>
                <a:cs typeface="Tahoma"/>
              </a:rPr>
              <a:t>в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135" dirty="0">
                <a:latin typeface="Tahoma"/>
                <a:cs typeface="Tahoma"/>
              </a:rPr>
              <a:t>глобальной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125" dirty="0">
                <a:latin typeface="Tahoma"/>
                <a:cs typeface="Tahoma"/>
              </a:rPr>
              <a:t>сети</a:t>
            </a:r>
            <a:r>
              <a:rPr sz="1600" spc="-65" dirty="0">
                <a:latin typeface="Tahoma"/>
                <a:cs typeface="Tahoma"/>
              </a:rPr>
              <a:t> </a:t>
            </a:r>
            <a:r>
              <a:rPr sz="1600" spc="195" dirty="0">
                <a:latin typeface="Tahoma"/>
                <a:cs typeface="Tahoma"/>
              </a:rPr>
              <a:t>и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135" dirty="0">
                <a:latin typeface="Tahoma"/>
                <a:cs typeface="Tahoma"/>
              </a:rPr>
              <a:t>методы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140" dirty="0">
                <a:latin typeface="Tahoma"/>
                <a:cs typeface="Tahoma"/>
              </a:rPr>
              <a:t>противодействия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220" dirty="0">
                <a:latin typeface="Tahoma"/>
                <a:cs typeface="Tahoma"/>
              </a:rPr>
              <a:t>им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3200" dirty="0">
                <a:solidFill>
                  <a:srgbClr val="03ACC3"/>
                </a:solidFill>
                <a:latin typeface="Courier New"/>
                <a:cs typeface="Courier New"/>
              </a:rPr>
              <a:t>o</a:t>
            </a:r>
            <a:r>
              <a:rPr sz="3200" spc="-1590" dirty="0">
                <a:solidFill>
                  <a:srgbClr val="03ACC3"/>
                </a:solidFill>
                <a:latin typeface="Courier New"/>
                <a:cs typeface="Courier New"/>
              </a:rPr>
              <a:t> </a:t>
            </a:r>
            <a:r>
              <a:rPr sz="1600" spc="150" dirty="0">
                <a:latin typeface="Tahoma"/>
                <a:cs typeface="Tahoma"/>
              </a:rPr>
              <a:t>Правила</a:t>
            </a:r>
            <a:r>
              <a:rPr sz="1600" spc="385" dirty="0">
                <a:latin typeface="Tahoma"/>
                <a:cs typeface="Tahoma"/>
              </a:rPr>
              <a:t> </a:t>
            </a:r>
            <a:r>
              <a:rPr sz="1600" spc="150" dirty="0">
                <a:latin typeface="Tahoma"/>
                <a:cs typeface="Tahoma"/>
              </a:rPr>
              <a:t>безопасной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120" dirty="0">
                <a:latin typeface="Tahoma"/>
                <a:cs typeface="Tahoma"/>
              </a:rPr>
              <a:t>аутентификации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03ACC3"/>
                </a:solidFill>
                <a:latin typeface="Courier New"/>
                <a:cs typeface="Courier New"/>
              </a:rPr>
              <a:t>o</a:t>
            </a:r>
            <a:r>
              <a:rPr sz="3200" spc="-1590" dirty="0">
                <a:solidFill>
                  <a:srgbClr val="03ACC3"/>
                </a:solidFill>
                <a:latin typeface="Courier New"/>
                <a:cs typeface="Courier New"/>
              </a:rPr>
              <a:t> </a:t>
            </a:r>
            <a:r>
              <a:rPr sz="1600" spc="125" dirty="0">
                <a:latin typeface="Tahoma"/>
                <a:cs typeface="Tahoma"/>
              </a:rPr>
              <a:t>Защита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50" dirty="0">
                <a:latin typeface="Tahoma"/>
                <a:cs typeface="Tahoma"/>
              </a:rPr>
              <a:t>личной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65" dirty="0">
                <a:latin typeface="Tahoma"/>
                <a:cs typeface="Tahoma"/>
              </a:rPr>
              <a:t>информации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30" dirty="0">
                <a:latin typeface="Tahoma"/>
                <a:cs typeface="Tahoma"/>
              </a:rPr>
              <a:t>в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25" dirty="0">
                <a:latin typeface="Tahoma"/>
                <a:cs typeface="Tahoma"/>
              </a:rPr>
              <a:t>сети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spc="135" dirty="0">
                <a:latin typeface="Tahoma"/>
                <a:cs typeface="Tahoma"/>
              </a:rPr>
              <a:t>Интернет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15359" y="5588914"/>
            <a:ext cx="3547110" cy="269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115"/>
              </a:lnSpc>
            </a:pPr>
            <a:r>
              <a:rPr sz="3200" dirty="0">
                <a:solidFill>
                  <a:srgbClr val="03ACC3"/>
                </a:solidFill>
                <a:latin typeface="Courier New"/>
                <a:cs typeface="Courier New"/>
              </a:rPr>
              <a:t>o</a:t>
            </a:r>
            <a:r>
              <a:rPr sz="3200" spc="-1590" dirty="0">
                <a:solidFill>
                  <a:srgbClr val="03ACC3"/>
                </a:solidFill>
                <a:latin typeface="Courier New"/>
                <a:cs typeface="Courier New"/>
              </a:rPr>
              <a:t> </a:t>
            </a:r>
            <a:r>
              <a:rPr sz="1600" spc="165" dirty="0">
                <a:latin typeface="Tahoma"/>
                <a:cs typeface="Tahoma"/>
              </a:rPr>
              <a:t>Предуп</a:t>
            </a:r>
            <a:r>
              <a:rPr sz="1600" spc="180" dirty="0">
                <a:latin typeface="Tahoma"/>
                <a:cs typeface="Tahoma"/>
              </a:rPr>
              <a:t>р</a:t>
            </a:r>
            <a:r>
              <a:rPr sz="1600" spc="165" dirty="0">
                <a:latin typeface="Tahoma"/>
                <a:cs typeface="Tahoma"/>
              </a:rPr>
              <a:t>е</a:t>
            </a:r>
            <a:r>
              <a:rPr sz="1600" spc="145" dirty="0">
                <a:latin typeface="Tahoma"/>
                <a:cs typeface="Tahoma"/>
              </a:rPr>
              <a:t>жд</a:t>
            </a:r>
            <a:r>
              <a:rPr sz="1600" spc="170" dirty="0">
                <a:latin typeface="Tahoma"/>
                <a:cs typeface="Tahoma"/>
              </a:rPr>
              <a:t>ени</a:t>
            </a:r>
            <a:r>
              <a:rPr sz="1600" spc="140" dirty="0">
                <a:latin typeface="Tahoma"/>
                <a:cs typeface="Tahoma"/>
              </a:rPr>
              <a:t>е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135" dirty="0">
                <a:latin typeface="Tahoma"/>
                <a:cs typeface="Tahoma"/>
              </a:rPr>
              <a:t>во</a:t>
            </a:r>
            <a:r>
              <a:rPr sz="1600" spc="140" dirty="0">
                <a:latin typeface="Tahoma"/>
                <a:cs typeface="Tahoma"/>
              </a:rPr>
              <a:t>влечен</a:t>
            </a:r>
            <a:r>
              <a:rPr sz="1600" spc="150" dirty="0">
                <a:latin typeface="Tahoma"/>
                <a:cs typeface="Tahoma"/>
              </a:rPr>
              <a:t>и</a:t>
            </a:r>
            <a:r>
              <a:rPr sz="1600" spc="120" dirty="0">
                <a:latin typeface="Tahoma"/>
                <a:cs typeface="Tahoma"/>
              </a:rPr>
              <a:t>я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01871" y="5832754"/>
            <a:ext cx="475742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130" dirty="0">
                <a:latin typeface="Tahoma"/>
                <a:cs typeface="Tahoma"/>
              </a:rPr>
              <a:t>в деструктивные </a:t>
            </a:r>
            <a:r>
              <a:rPr sz="1600" spc="195" dirty="0">
                <a:latin typeface="Tahoma"/>
                <a:cs typeface="Tahoma"/>
              </a:rPr>
              <a:t>и </a:t>
            </a:r>
            <a:r>
              <a:rPr sz="1600" spc="160" dirty="0">
                <a:latin typeface="Tahoma"/>
                <a:cs typeface="Tahoma"/>
              </a:rPr>
              <a:t>криминальные </a:t>
            </a:r>
            <a:r>
              <a:rPr sz="1600" spc="150" dirty="0">
                <a:latin typeface="Tahoma"/>
                <a:cs typeface="Tahoma"/>
              </a:rPr>
              <a:t>формы </a:t>
            </a:r>
            <a:r>
              <a:rPr sz="1600" spc="155" dirty="0">
                <a:latin typeface="Tahoma"/>
                <a:cs typeface="Tahoma"/>
              </a:rPr>
              <a:t> </a:t>
            </a:r>
            <a:r>
              <a:rPr sz="1600" spc="130" dirty="0">
                <a:latin typeface="Tahoma"/>
                <a:cs typeface="Tahoma"/>
              </a:rPr>
              <a:t>сетевой</a:t>
            </a:r>
            <a:r>
              <a:rPr sz="1600" spc="-50" dirty="0">
                <a:latin typeface="Tahoma"/>
                <a:cs typeface="Tahoma"/>
              </a:rPr>
              <a:t> </a:t>
            </a:r>
            <a:r>
              <a:rPr sz="1600" spc="120" dirty="0">
                <a:latin typeface="Tahoma"/>
                <a:cs typeface="Tahoma"/>
              </a:rPr>
              <a:t>активности</a:t>
            </a:r>
            <a:r>
              <a:rPr sz="1600" spc="-65" dirty="0">
                <a:latin typeface="Tahoma"/>
                <a:cs typeface="Tahoma"/>
              </a:rPr>
              <a:t> </a:t>
            </a:r>
            <a:r>
              <a:rPr sz="1600" spc="110" dirty="0">
                <a:latin typeface="Tahoma"/>
                <a:cs typeface="Tahoma"/>
              </a:rPr>
              <a:t>(кибербуллинг,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spc="155" dirty="0">
                <a:latin typeface="Tahoma"/>
                <a:cs typeface="Tahoma"/>
              </a:rPr>
              <a:t>фишинг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195" dirty="0">
                <a:latin typeface="Tahoma"/>
                <a:cs typeface="Tahoma"/>
              </a:rPr>
              <a:t>и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35" dirty="0">
                <a:latin typeface="Tahoma"/>
                <a:cs typeface="Tahoma"/>
              </a:rPr>
              <a:t>пр.)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96011" y="224408"/>
            <a:ext cx="9380855" cy="12947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869"/>
              </a:spcBef>
            </a:pPr>
            <a:r>
              <a:rPr spc="380" dirty="0"/>
              <a:t>Вопросы </a:t>
            </a:r>
            <a:r>
              <a:rPr spc="360" dirty="0"/>
              <a:t>информационной </a:t>
            </a:r>
            <a:r>
              <a:rPr spc="310" dirty="0"/>
              <a:t>безопасности </a:t>
            </a:r>
            <a:r>
              <a:rPr spc="-985" dirty="0"/>
              <a:t> </a:t>
            </a:r>
            <a:r>
              <a:rPr spc="290" dirty="0"/>
              <a:t>в</a:t>
            </a:r>
            <a:r>
              <a:rPr spc="-155" dirty="0"/>
              <a:t> </a:t>
            </a:r>
            <a:r>
              <a:rPr spc="360" dirty="0"/>
              <a:t>школьном</a:t>
            </a:r>
            <a:r>
              <a:rPr spc="-185" dirty="0"/>
              <a:t> </a:t>
            </a:r>
            <a:r>
              <a:rPr spc="335" dirty="0"/>
              <a:t>курсе</a:t>
            </a:r>
            <a:r>
              <a:rPr spc="-165" dirty="0"/>
              <a:t> </a:t>
            </a:r>
            <a:r>
              <a:rPr spc="335" dirty="0"/>
              <a:t>информатики</a:t>
            </a:r>
            <a:r>
              <a:rPr spc="-180" dirty="0"/>
              <a:t> </a:t>
            </a:r>
            <a:r>
              <a:rPr spc="295" dirty="0"/>
              <a:t>на</a:t>
            </a:r>
            <a:r>
              <a:rPr spc="-155" dirty="0"/>
              <a:t> </a:t>
            </a:r>
            <a:r>
              <a:rPr spc="330" dirty="0"/>
              <a:t>уровне </a:t>
            </a:r>
            <a:r>
              <a:rPr spc="-985" dirty="0"/>
              <a:t> </a:t>
            </a:r>
            <a:r>
              <a:rPr spc="320" dirty="0"/>
              <a:t>основного</a:t>
            </a:r>
            <a:r>
              <a:rPr spc="-160" dirty="0"/>
              <a:t> </a:t>
            </a:r>
            <a:r>
              <a:rPr spc="340" dirty="0"/>
              <a:t>общего</a:t>
            </a:r>
            <a:r>
              <a:rPr spc="-165" dirty="0"/>
              <a:t> </a:t>
            </a:r>
            <a:r>
              <a:rPr spc="315" dirty="0"/>
              <a:t>образования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0" y="1784604"/>
            <a:ext cx="12191365" cy="4798060"/>
            <a:chOff x="0" y="1784604"/>
            <a:chExt cx="12191365" cy="479806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84604"/>
              <a:ext cx="12191238" cy="571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359" y="2093969"/>
              <a:ext cx="2939838" cy="448818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687" y="2246376"/>
              <a:ext cx="2706623" cy="417880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349740" y="3910583"/>
              <a:ext cx="360045" cy="2024380"/>
            </a:xfrm>
            <a:custGeom>
              <a:avLst/>
              <a:gdLst/>
              <a:ahLst/>
              <a:cxnLst/>
              <a:rect l="l" t="t" r="r" b="b"/>
              <a:pathLst>
                <a:path w="360045" h="2024379">
                  <a:moveTo>
                    <a:pt x="359664" y="1718703"/>
                  </a:moveTo>
                  <a:lnTo>
                    <a:pt x="316738" y="1664208"/>
                  </a:lnTo>
                  <a:lnTo>
                    <a:pt x="118110" y="1917611"/>
                  </a:lnTo>
                  <a:lnTo>
                    <a:pt x="41275" y="1820202"/>
                  </a:lnTo>
                  <a:lnTo>
                    <a:pt x="0" y="1872653"/>
                  </a:lnTo>
                  <a:lnTo>
                    <a:pt x="119126" y="2023872"/>
                  </a:lnTo>
                  <a:lnTo>
                    <a:pt x="359664" y="1718703"/>
                  </a:lnTo>
                  <a:close/>
                </a:path>
                <a:path w="360045" h="2024379">
                  <a:moveTo>
                    <a:pt x="359664" y="876173"/>
                  </a:moveTo>
                  <a:lnTo>
                    <a:pt x="316738" y="821436"/>
                  </a:lnTo>
                  <a:lnTo>
                    <a:pt x="118110" y="1075944"/>
                  </a:lnTo>
                  <a:lnTo>
                    <a:pt x="41275" y="978027"/>
                  </a:lnTo>
                  <a:lnTo>
                    <a:pt x="0" y="1030732"/>
                  </a:lnTo>
                  <a:lnTo>
                    <a:pt x="119126" y="1182624"/>
                  </a:lnTo>
                  <a:lnTo>
                    <a:pt x="359664" y="876173"/>
                  </a:lnTo>
                  <a:close/>
                </a:path>
                <a:path w="360045" h="2024379">
                  <a:moveTo>
                    <a:pt x="359664" y="54737"/>
                  </a:moveTo>
                  <a:lnTo>
                    <a:pt x="316738" y="0"/>
                  </a:lnTo>
                  <a:lnTo>
                    <a:pt x="118110" y="254508"/>
                  </a:lnTo>
                  <a:lnTo>
                    <a:pt x="41275" y="156591"/>
                  </a:lnTo>
                  <a:lnTo>
                    <a:pt x="0" y="209296"/>
                  </a:lnTo>
                  <a:lnTo>
                    <a:pt x="119126" y="361188"/>
                  </a:lnTo>
                  <a:lnTo>
                    <a:pt x="359664" y="54737"/>
                  </a:lnTo>
                  <a:close/>
                </a:path>
              </a:pathLst>
            </a:custGeom>
            <a:solidFill>
              <a:srgbClr val="03A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668125" y="6440830"/>
            <a:ext cx="1435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60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244965" y="2067305"/>
            <a:ext cx="253365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90" dirty="0">
                <a:solidFill>
                  <a:srgbClr val="FFFFFF"/>
                </a:solidFill>
                <a:latin typeface="Tahoma"/>
                <a:cs typeface="Tahoma"/>
              </a:rPr>
              <a:t>Содержание</a:t>
            </a:r>
            <a:r>
              <a:rPr sz="18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модуля</a:t>
            </a:r>
            <a:endParaRPr sz="1800">
              <a:latin typeface="Tahoma"/>
              <a:cs typeface="Tahoma"/>
            </a:endParaRPr>
          </a:p>
          <a:p>
            <a:pPr marL="12700" marR="146685">
              <a:lnSpc>
                <a:spcPct val="100000"/>
              </a:lnSpc>
            </a:pP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«Информационная </a:t>
            </a:r>
            <a:r>
              <a:rPr sz="1800" spc="-5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безопасность»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учебного</a:t>
            </a:r>
            <a:r>
              <a:rPr sz="18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предмета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spc="130" dirty="0">
                <a:solidFill>
                  <a:srgbClr val="FFFFFF"/>
                </a:solidFill>
                <a:latin typeface="Tahoma"/>
                <a:cs typeface="Tahoma"/>
              </a:rPr>
              <a:t>«Информатика»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860406" y="3894201"/>
            <a:ext cx="14966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Безо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сн</a:t>
            </a: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сть  </a:t>
            </a:r>
            <a:r>
              <a:rPr sz="1600" spc="165" dirty="0">
                <a:solidFill>
                  <a:srgbClr val="FFFFFF"/>
                </a:solidFill>
                <a:latin typeface="Tahoma"/>
                <a:cs typeface="Tahoma"/>
              </a:rPr>
              <a:t>общения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860406" y="4710810"/>
            <a:ext cx="14966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Безо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сн</a:t>
            </a: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сть 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устройств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860406" y="5526735"/>
            <a:ext cx="14973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Безопасность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165" dirty="0">
                <a:solidFill>
                  <a:srgbClr val="FFFFFF"/>
                </a:solidFill>
                <a:latin typeface="Tahoma"/>
                <a:cs typeface="Tahoma"/>
              </a:rPr>
              <a:t>информации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7305" marR="421640">
              <a:lnSpc>
                <a:spcPts val="1540"/>
              </a:lnSpc>
              <a:spcBef>
                <a:spcPts val="459"/>
              </a:spcBef>
            </a:pPr>
            <a:r>
              <a:rPr spc="225" dirty="0"/>
              <a:t>ФЗ </a:t>
            </a:r>
            <a:r>
              <a:rPr spc="265" dirty="0"/>
              <a:t>РФ </a:t>
            </a:r>
            <a:r>
              <a:rPr spc="50" dirty="0"/>
              <a:t>«О </a:t>
            </a:r>
            <a:r>
              <a:rPr spc="140" dirty="0"/>
              <a:t>защите </a:t>
            </a:r>
            <a:r>
              <a:rPr spc="145" dirty="0"/>
              <a:t>детей </a:t>
            </a:r>
            <a:r>
              <a:rPr spc="95" dirty="0"/>
              <a:t>от </a:t>
            </a:r>
            <a:r>
              <a:rPr spc="145" dirty="0"/>
              <a:t>информации, </a:t>
            </a:r>
            <a:r>
              <a:rPr spc="150" dirty="0"/>
              <a:t> </a:t>
            </a:r>
            <a:r>
              <a:rPr spc="180" dirty="0"/>
              <a:t>причиняющей</a:t>
            </a:r>
            <a:r>
              <a:rPr spc="-75" dirty="0"/>
              <a:t> </a:t>
            </a:r>
            <a:r>
              <a:rPr spc="170" dirty="0"/>
              <a:t>вред</a:t>
            </a:r>
            <a:r>
              <a:rPr spc="-90" dirty="0"/>
              <a:t> </a:t>
            </a:r>
            <a:r>
              <a:rPr spc="135" dirty="0"/>
              <a:t>их</a:t>
            </a:r>
            <a:r>
              <a:rPr spc="-80" dirty="0"/>
              <a:t> </a:t>
            </a:r>
            <a:r>
              <a:rPr spc="155" dirty="0"/>
              <a:t>здоровью</a:t>
            </a:r>
            <a:r>
              <a:rPr spc="-40" dirty="0"/>
              <a:t> </a:t>
            </a:r>
            <a:r>
              <a:rPr spc="204" dirty="0"/>
              <a:t>и</a:t>
            </a:r>
            <a:r>
              <a:rPr spc="-80" dirty="0"/>
              <a:t> </a:t>
            </a:r>
            <a:r>
              <a:rPr spc="120" dirty="0"/>
              <a:t>развитию»</a:t>
            </a:r>
          </a:p>
          <a:p>
            <a:pPr marL="20320" marR="283845">
              <a:lnSpc>
                <a:spcPts val="1340"/>
              </a:lnSpc>
              <a:spcBef>
                <a:spcPts val="695"/>
              </a:spcBef>
            </a:pPr>
            <a:r>
              <a:rPr sz="1400" spc="135" dirty="0"/>
              <a:t>Перечень</a:t>
            </a:r>
            <a:r>
              <a:rPr sz="1400" spc="-105" dirty="0"/>
              <a:t> </a:t>
            </a:r>
            <a:r>
              <a:rPr sz="1400" spc="120" dirty="0"/>
              <a:t>информации,</a:t>
            </a:r>
            <a:r>
              <a:rPr sz="1400" spc="-95" dirty="0"/>
              <a:t> </a:t>
            </a:r>
            <a:r>
              <a:rPr sz="1400" spc="155" dirty="0"/>
              <a:t>причиняющей</a:t>
            </a:r>
            <a:r>
              <a:rPr sz="1400" spc="-125" dirty="0"/>
              <a:t> </a:t>
            </a:r>
            <a:r>
              <a:rPr sz="1400" spc="140" dirty="0"/>
              <a:t>вред</a:t>
            </a:r>
            <a:r>
              <a:rPr sz="1400" spc="-80" dirty="0"/>
              <a:t> </a:t>
            </a:r>
            <a:r>
              <a:rPr sz="1400" spc="125" dirty="0"/>
              <a:t>здоровью </a:t>
            </a:r>
            <a:r>
              <a:rPr sz="1400" spc="-425" dirty="0"/>
              <a:t> </a:t>
            </a:r>
            <a:r>
              <a:rPr sz="1400" spc="175" dirty="0"/>
              <a:t>и </a:t>
            </a:r>
            <a:r>
              <a:rPr sz="1400" spc="60" dirty="0"/>
              <a:t>(или) </a:t>
            </a:r>
            <a:r>
              <a:rPr sz="1400" spc="120" dirty="0"/>
              <a:t>развитию </a:t>
            </a:r>
            <a:r>
              <a:rPr sz="1400" spc="110" dirty="0"/>
              <a:t>детей </a:t>
            </a:r>
            <a:r>
              <a:rPr sz="1400" spc="114" dirty="0"/>
              <a:t>содержатся </a:t>
            </a:r>
            <a:r>
              <a:rPr sz="1400" spc="-40" dirty="0"/>
              <a:t>в: </a:t>
            </a:r>
            <a:r>
              <a:rPr sz="1400" spc="15" dirty="0"/>
              <a:t>Ст. </a:t>
            </a:r>
            <a:r>
              <a:rPr sz="1400" spc="-195" dirty="0"/>
              <a:t>1.1, </a:t>
            </a:r>
            <a:r>
              <a:rPr sz="1400" spc="15" dirty="0"/>
              <a:t>Ст. </a:t>
            </a:r>
            <a:r>
              <a:rPr sz="1400" spc="-125" dirty="0"/>
              <a:t>2.1, </a:t>
            </a:r>
            <a:r>
              <a:rPr sz="1400" spc="-50" dirty="0"/>
              <a:t>2.2, </a:t>
            </a:r>
            <a:r>
              <a:rPr sz="1400" spc="-425" dirty="0"/>
              <a:t> </a:t>
            </a:r>
            <a:r>
              <a:rPr sz="1400" spc="-20" dirty="0"/>
              <a:t>2.4,</a:t>
            </a:r>
            <a:r>
              <a:rPr sz="1400" spc="-70" dirty="0"/>
              <a:t> </a:t>
            </a:r>
            <a:r>
              <a:rPr sz="1400" spc="-50" dirty="0"/>
              <a:t>2.5,</a:t>
            </a:r>
            <a:r>
              <a:rPr sz="1400" spc="-75" dirty="0"/>
              <a:t> </a:t>
            </a:r>
            <a:r>
              <a:rPr sz="1400" spc="-35" dirty="0"/>
              <a:t>2.6,</a:t>
            </a:r>
            <a:r>
              <a:rPr sz="1400" spc="-70" dirty="0"/>
              <a:t> </a:t>
            </a:r>
            <a:r>
              <a:rPr sz="1400" spc="-40" dirty="0"/>
              <a:t>2.7,</a:t>
            </a:r>
            <a:r>
              <a:rPr sz="1400" spc="-65" dirty="0"/>
              <a:t> </a:t>
            </a:r>
            <a:r>
              <a:rPr sz="1400" spc="-35" dirty="0"/>
              <a:t>2.9,</a:t>
            </a:r>
            <a:r>
              <a:rPr sz="1400" spc="-65" dirty="0"/>
              <a:t> </a:t>
            </a:r>
            <a:r>
              <a:rPr sz="1400" spc="15" dirty="0"/>
              <a:t>Ст.</a:t>
            </a:r>
            <a:r>
              <a:rPr sz="1400" spc="-90" dirty="0"/>
              <a:t> </a:t>
            </a:r>
            <a:r>
              <a:rPr sz="1400" spc="-50" dirty="0"/>
              <a:t>5,</a:t>
            </a:r>
            <a:r>
              <a:rPr sz="1400" spc="-85" dirty="0"/>
              <a:t> </a:t>
            </a:r>
            <a:r>
              <a:rPr sz="1400" spc="-20" dirty="0"/>
              <a:t>6,</a:t>
            </a:r>
            <a:r>
              <a:rPr sz="1400" spc="-75" dirty="0"/>
              <a:t> </a:t>
            </a:r>
            <a:r>
              <a:rPr sz="1400" spc="-35" dirty="0"/>
              <a:t>7,</a:t>
            </a:r>
            <a:r>
              <a:rPr sz="1400" spc="-80" dirty="0"/>
              <a:t> </a:t>
            </a:r>
            <a:r>
              <a:rPr sz="1400" dirty="0"/>
              <a:t>8,</a:t>
            </a:r>
            <a:r>
              <a:rPr sz="1400" spc="-85" dirty="0"/>
              <a:t> </a:t>
            </a:r>
            <a:r>
              <a:rPr sz="1400" spc="-20" dirty="0"/>
              <a:t>9,</a:t>
            </a:r>
            <a:r>
              <a:rPr sz="1400" spc="-75" dirty="0"/>
              <a:t> </a:t>
            </a:r>
            <a:r>
              <a:rPr sz="1400" spc="-80" dirty="0"/>
              <a:t>10, </a:t>
            </a:r>
            <a:r>
              <a:rPr sz="1400" spc="-210" dirty="0"/>
              <a:t>11.1,</a:t>
            </a:r>
            <a:r>
              <a:rPr sz="1400" spc="-90" dirty="0"/>
              <a:t> </a:t>
            </a:r>
            <a:r>
              <a:rPr sz="1400" spc="-150" dirty="0"/>
              <a:t>11.2,</a:t>
            </a:r>
            <a:r>
              <a:rPr sz="1400" spc="-65" dirty="0"/>
              <a:t> </a:t>
            </a:r>
            <a:r>
              <a:rPr sz="1400" spc="-105" dirty="0"/>
              <a:t>12.1-12.5,</a:t>
            </a:r>
            <a:r>
              <a:rPr sz="1400" spc="-75" dirty="0"/>
              <a:t> </a:t>
            </a:r>
            <a:r>
              <a:rPr sz="1400" spc="15" dirty="0"/>
              <a:t>Ст.</a:t>
            </a:r>
            <a:r>
              <a:rPr sz="1400" spc="-95" dirty="0"/>
              <a:t> </a:t>
            </a:r>
            <a:r>
              <a:rPr sz="1400" spc="-125" dirty="0"/>
              <a:t>14.1</a:t>
            </a:r>
            <a:endParaRPr sz="1400"/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/>
          </a:p>
          <a:p>
            <a:pPr marL="17780" marR="643890">
              <a:lnSpc>
                <a:spcPts val="1540"/>
              </a:lnSpc>
            </a:pPr>
            <a:r>
              <a:rPr spc="170" dirty="0"/>
              <a:t>Концепция</a:t>
            </a:r>
            <a:r>
              <a:rPr spc="-110" dirty="0"/>
              <a:t> </a:t>
            </a:r>
            <a:r>
              <a:rPr spc="175" dirty="0"/>
              <a:t>информационной</a:t>
            </a:r>
            <a:r>
              <a:rPr spc="-75" dirty="0"/>
              <a:t> </a:t>
            </a:r>
            <a:r>
              <a:rPr spc="150" dirty="0"/>
              <a:t>безопасности </a:t>
            </a:r>
            <a:r>
              <a:rPr spc="-484" dirty="0"/>
              <a:t> </a:t>
            </a:r>
            <a:r>
              <a:rPr spc="100" dirty="0"/>
              <a:t>детей,</a:t>
            </a:r>
            <a:r>
              <a:rPr spc="-95" dirty="0"/>
              <a:t> </a:t>
            </a:r>
            <a:r>
              <a:rPr spc="145" dirty="0"/>
              <a:t>утвержденная</a:t>
            </a:r>
            <a:r>
              <a:rPr spc="-90" dirty="0"/>
              <a:t> </a:t>
            </a:r>
            <a:r>
              <a:rPr spc="145" dirty="0"/>
              <a:t>правительством</a:t>
            </a:r>
            <a:r>
              <a:rPr spc="-50" dirty="0"/>
              <a:t> </a:t>
            </a:r>
            <a:r>
              <a:rPr spc="265" dirty="0"/>
              <a:t>РФ</a:t>
            </a:r>
          </a:p>
          <a:p>
            <a:pPr marL="12700" marR="940435">
              <a:lnSpc>
                <a:spcPts val="1340"/>
              </a:lnSpc>
              <a:spcBef>
                <a:spcPts val="945"/>
              </a:spcBef>
            </a:pPr>
            <a:r>
              <a:rPr sz="1400" spc="135" dirty="0"/>
              <a:t>З</a:t>
            </a:r>
            <a:r>
              <a:rPr sz="1400" spc="100" dirty="0"/>
              <a:t>а</a:t>
            </a:r>
            <a:r>
              <a:rPr sz="1400" spc="105" dirty="0"/>
              <a:t>д</a:t>
            </a:r>
            <a:r>
              <a:rPr sz="1400" spc="50" dirty="0"/>
              <a:t>ачи,</a:t>
            </a:r>
            <a:r>
              <a:rPr sz="1400" spc="-90" dirty="0"/>
              <a:t> </a:t>
            </a:r>
            <a:r>
              <a:rPr sz="1400" spc="120" dirty="0"/>
              <a:t>к</a:t>
            </a:r>
            <a:r>
              <a:rPr sz="1400" spc="125" dirty="0"/>
              <a:t>о</a:t>
            </a:r>
            <a:r>
              <a:rPr sz="1400" spc="65" dirty="0"/>
              <a:t>то</a:t>
            </a:r>
            <a:r>
              <a:rPr sz="1400" spc="150" dirty="0"/>
              <a:t>рые</a:t>
            </a:r>
            <a:r>
              <a:rPr sz="1400" spc="-95" dirty="0"/>
              <a:t> </a:t>
            </a:r>
            <a:r>
              <a:rPr sz="1400" spc="120" dirty="0"/>
              <a:t>о</a:t>
            </a:r>
            <a:r>
              <a:rPr sz="1400" spc="145" dirty="0"/>
              <a:t>б</a:t>
            </a:r>
            <a:r>
              <a:rPr sz="1400" spc="130" dirty="0"/>
              <a:t>о</a:t>
            </a:r>
            <a:r>
              <a:rPr sz="1400" spc="95" dirty="0"/>
              <a:t>з</a:t>
            </a:r>
            <a:r>
              <a:rPr sz="1400" spc="120" dirty="0"/>
              <a:t>начило</a:t>
            </a:r>
            <a:r>
              <a:rPr sz="1400" spc="-80" dirty="0"/>
              <a:t> </a:t>
            </a:r>
            <a:r>
              <a:rPr sz="1400" spc="210" dirty="0"/>
              <a:t>П</a:t>
            </a:r>
            <a:r>
              <a:rPr sz="1400" spc="140" dirty="0"/>
              <a:t>р</a:t>
            </a:r>
            <a:r>
              <a:rPr sz="1400" spc="120" dirty="0"/>
              <a:t>а</a:t>
            </a:r>
            <a:r>
              <a:rPr sz="1400" spc="145" dirty="0"/>
              <a:t>ви</a:t>
            </a:r>
            <a:r>
              <a:rPr sz="1400" spc="65" dirty="0"/>
              <a:t>т</a:t>
            </a:r>
            <a:r>
              <a:rPr sz="1400" spc="60" dirty="0"/>
              <a:t>е</a:t>
            </a:r>
            <a:r>
              <a:rPr sz="1400" spc="100" dirty="0"/>
              <a:t>льство</a:t>
            </a:r>
            <a:r>
              <a:rPr sz="1400" spc="-125" dirty="0"/>
              <a:t> </a:t>
            </a:r>
            <a:r>
              <a:rPr sz="1400" spc="170" dirty="0"/>
              <a:t>РФ  </a:t>
            </a:r>
            <a:r>
              <a:rPr sz="1400" spc="114" dirty="0"/>
              <a:t>в </a:t>
            </a:r>
            <a:r>
              <a:rPr sz="1400" spc="110" dirty="0"/>
              <a:t>области </a:t>
            </a:r>
            <a:r>
              <a:rPr sz="1400" spc="145" dirty="0"/>
              <a:t>информационной </a:t>
            </a:r>
            <a:r>
              <a:rPr sz="1400" spc="114" dirty="0"/>
              <a:t>защиты </a:t>
            </a:r>
            <a:r>
              <a:rPr sz="1400" spc="110" dirty="0"/>
              <a:t>детей </a:t>
            </a:r>
            <a:r>
              <a:rPr sz="1400" spc="114" dirty="0"/>
              <a:t> </a:t>
            </a:r>
            <a:r>
              <a:rPr sz="1400" spc="130" dirty="0"/>
              <a:t>со</a:t>
            </a:r>
            <a:r>
              <a:rPr sz="1400" spc="135" dirty="0"/>
              <a:t>д</a:t>
            </a:r>
            <a:r>
              <a:rPr sz="1400" spc="155" dirty="0"/>
              <a:t>е</a:t>
            </a:r>
            <a:r>
              <a:rPr sz="1400" spc="150" dirty="0"/>
              <a:t>р</a:t>
            </a:r>
            <a:r>
              <a:rPr sz="1400" spc="135" dirty="0"/>
              <a:t>ж</a:t>
            </a:r>
            <a:r>
              <a:rPr sz="1400" spc="45" dirty="0"/>
              <a:t>а</a:t>
            </a:r>
            <a:r>
              <a:rPr sz="1400" spc="30" dirty="0"/>
              <a:t>т</a:t>
            </a:r>
            <a:r>
              <a:rPr sz="1400" spc="125" dirty="0"/>
              <a:t>ся</a:t>
            </a:r>
            <a:r>
              <a:rPr sz="1400" spc="-90" dirty="0"/>
              <a:t> </a:t>
            </a:r>
            <a:r>
              <a:rPr sz="1400" spc="114" dirty="0"/>
              <a:t>в</a:t>
            </a:r>
            <a:r>
              <a:rPr sz="1400" spc="-80" dirty="0"/>
              <a:t> </a:t>
            </a:r>
            <a:r>
              <a:rPr sz="1400" spc="-105" dirty="0"/>
              <a:t>I,</a:t>
            </a:r>
            <a:r>
              <a:rPr sz="1400" spc="-125" dirty="0"/>
              <a:t>I</a:t>
            </a:r>
            <a:r>
              <a:rPr sz="1400" spc="-114" dirty="0"/>
              <a:t>I,</a:t>
            </a:r>
            <a:r>
              <a:rPr sz="1400" spc="-60" dirty="0"/>
              <a:t> </a:t>
            </a:r>
            <a:r>
              <a:rPr sz="1400" spc="-100" dirty="0"/>
              <a:t>I</a:t>
            </a:r>
            <a:r>
              <a:rPr sz="1400" spc="-110" dirty="0"/>
              <a:t>I</a:t>
            </a:r>
            <a:r>
              <a:rPr sz="1400" spc="-114" dirty="0"/>
              <a:t>I,</a:t>
            </a:r>
            <a:r>
              <a:rPr sz="1400" spc="-70" dirty="0"/>
              <a:t> </a:t>
            </a:r>
            <a:r>
              <a:rPr sz="1400" spc="-30" dirty="0"/>
              <a:t>IV,</a:t>
            </a:r>
            <a:r>
              <a:rPr sz="1400" spc="-80" dirty="0"/>
              <a:t> </a:t>
            </a:r>
            <a:r>
              <a:rPr sz="1400" spc="140" dirty="0"/>
              <a:t>V</a:t>
            </a:r>
            <a:r>
              <a:rPr sz="1400" spc="-90" dirty="0"/>
              <a:t> </a:t>
            </a:r>
            <a:r>
              <a:rPr sz="1400" spc="140" dirty="0"/>
              <a:t>р</a:t>
            </a:r>
            <a:r>
              <a:rPr sz="1400" spc="120" dirty="0"/>
              <a:t>а</a:t>
            </a:r>
            <a:r>
              <a:rPr sz="1400" spc="95" dirty="0"/>
              <a:t>з</a:t>
            </a:r>
            <a:r>
              <a:rPr sz="1400" spc="135" dirty="0"/>
              <a:t>д</a:t>
            </a:r>
            <a:r>
              <a:rPr sz="1400" spc="114" dirty="0"/>
              <a:t>е</a:t>
            </a:r>
            <a:r>
              <a:rPr sz="1400" spc="75" dirty="0"/>
              <a:t>лах</a:t>
            </a:r>
            <a:endParaRPr sz="1400"/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/>
          </a:p>
          <a:p>
            <a:pPr marL="27305" marR="1230630">
              <a:lnSpc>
                <a:spcPts val="1540"/>
              </a:lnSpc>
              <a:spcBef>
                <a:spcPts val="5"/>
              </a:spcBef>
            </a:pPr>
            <a:r>
              <a:rPr spc="225" dirty="0"/>
              <a:t>ФЗ</a:t>
            </a:r>
            <a:r>
              <a:rPr spc="-85" dirty="0"/>
              <a:t> </a:t>
            </a:r>
            <a:r>
              <a:rPr spc="265" dirty="0"/>
              <a:t>РФ</a:t>
            </a:r>
            <a:r>
              <a:rPr spc="-85" dirty="0"/>
              <a:t> </a:t>
            </a:r>
            <a:r>
              <a:rPr spc="95" dirty="0"/>
              <a:t>«Об</a:t>
            </a:r>
            <a:r>
              <a:rPr spc="-75" dirty="0"/>
              <a:t> </a:t>
            </a:r>
            <a:r>
              <a:rPr spc="160" dirty="0"/>
              <a:t>образовании</a:t>
            </a:r>
            <a:r>
              <a:rPr spc="-55" dirty="0"/>
              <a:t> </a:t>
            </a:r>
            <a:r>
              <a:rPr spc="140" dirty="0"/>
              <a:t>в</a:t>
            </a:r>
            <a:r>
              <a:rPr spc="-85" dirty="0"/>
              <a:t> </a:t>
            </a:r>
            <a:r>
              <a:rPr spc="185" dirty="0"/>
              <a:t>Российской </a:t>
            </a:r>
            <a:r>
              <a:rPr spc="-484" dirty="0"/>
              <a:t> </a:t>
            </a:r>
            <a:r>
              <a:rPr spc="155" dirty="0"/>
              <a:t>Федерации»</a:t>
            </a:r>
          </a:p>
          <a:p>
            <a:pPr marL="27305" marR="5080">
              <a:lnSpc>
                <a:spcPct val="80000"/>
              </a:lnSpc>
              <a:spcBef>
                <a:spcPts val="640"/>
              </a:spcBef>
            </a:pPr>
            <a:r>
              <a:rPr sz="1400" spc="210" dirty="0"/>
              <a:t>И</a:t>
            </a:r>
            <a:r>
              <a:rPr sz="1400" spc="130" dirty="0"/>
              <a:t>нфо</a:t>
            </a:r>
            <a:r>
              <a:rPr sz="1400" spc="105" dirty="0"/>
              <a:t>р</a:t>
            </a:r>
            <a:r>
              <a:rPr sz="1400" spc="204" dirty="0"/>
              <a:t>м</a:t>
            </a:r>
            <a:r>
              <a:rPr sz="1400" spc="130" dirty="0"/>
              <a:t>ация</a:t>
            </a:r>
            <a:r>
              <a:rPr sz="1400" spc="-90" dirty="0"/>
              <a:t> </a:t>
            </a:r>
            <a:r>
              <a:rPr sz="1400" spc="130" dirty="0"/>
              <a:t>о</a:t>
            </a:r>
            <a:r>
              <a:rPr sz="1400" spc="-85" dirty="0"/>
              <a:t> </a:t>
            </a:r>
            <a:r>
              <a:rPr sz="1400" spc="130" dirty="0"/>
              <a:t>д</a:t>
            </a:r>
            <a:r>
              <a:rPr sz="1400" spc="120" dirty="0"/>
              <a:t>о</a:t>
            </a:r>
            <a:r>
              <a:rPr sz="1400" spc="125" dirty="0"/>
              <a:t>ку</a:t>
            </a:r>
            <a:r>
              <a:rPr sz="1400" spc="150" dirty="0"/>
              <a:t>м</a:t>
            </a:r>
            <a:r>
              <a:rPr sz="1400" spc="105" dirty="0"/>
              <a:t>ен</a:t>
            </a:r>
            <a:r>
              <a:rPr sz="1400" spc="80" dirty="0"/>
              <a:t>т</a:t>
            </a:r>
            <a:r>
              <a:rPr sz="1400" dirty="0"/>
              <a:t>ах,</a:t>
            </a:r>
            <a:r>
              <a:rPr sz="1400" spc="-100" dirty="0"/>
              <a:t> </a:t>
            </a:r>
            <a:r>
              <a:rPr sz="1400" spc="160" dirty="0"/>
              <a:t>р</a:t>
            </a:r>
            <a:r>
              <a:rPr sz="1400" spc="145" dirty="0"/>
              <a:t>е</a:t>
            </a:r>
            <a:r>
              <a:rPr sz="1400" spc="85" dirty="0"/>
              <a:t>г</a:t>
            </a:r>
            <a:r>
              <a:rPr sz="1400" spc="120" dirty="0"/>
              <a:t>улиру</a:t>
            </a:r>
            <a:r>
              <a:rPr sz="1400" spc="165" dirty="0"/>
              <a:t>ю</a:t>
            </a:r>
            <a:r>
              <a:rPr sz="1400" spc="215" dirty="0"/>
              <a:t>щ</a:t>
            </a:r>
            <a:r>
              <a:rPr sz="1400" spc="160" dirty="0"/>
              <a:t>и</a:t>
            </a:r>
            <a:r>
              <a:rPr sz="1400" spc="45" dirty="0"/>
              <a:t>х</a:t>
            </a:r>
            <a:r>
              <a:rPr sz="1400" spc="-110" dirty="0"/>
              <a:t> </a:t>
            </a:r>
            <a:r>
              <a:rPr sz="1400" spc="135" dirty="0"/>
              <a:t>пра</a:t>
            </a:r>
            <a:r>
              <a:rPr sz="1400" spc="120" dirty="0"/>
              <a:t>во</a:t>
            </a:r>
            <a:r>
              <a:rPr sz="1400" spc="100" dirty="0"/>
              <a:t>вые  </a:t>
            </a:r>
            <a:r>
              <a:rPr sz="1400" spc="130" dirty="0"/>
              <a:t>отношения</a:t>
            </a:r>
            <a:r>
              <a:rPr sz="1400" spc="-85" dirty="0"/>
              <a:t> </a:t>
            </a:r>
            <a:r>
              <a:rPr sz="1400" spc="114" dirty="0"/>
              <a:t>в</a:t>
            </a:r>
            <a:r>
              <a:rPr sz="1400" spc="-70" dirty="0"/>
              <a:t> </a:t>
            </a:r>
            <a:r>
              <a:rPr sz="1400" spc="125" dirty="0"/>
              <a:t>сфере</a:t>
            </a:r>
            <a:r>
              <a:rPr sz="1400" spc="-90" dirty="0"/>
              <a:t> </a:t>
            </a:r>
            <a:r>
              <a:rPr sz="1400" spc="105" dirty="0"/>
              <a:t>образования,</a:t>
            </a:r>
            <a:r>
              <a:rPr sz="1400" spc="-70" dirty="0"/>
              <a:t> </a:t>
            </a:r>
            <a:r>
              <a:rPr sz="1400" spc="80" dirty="0"/>
              <a:t>а</a:t>
            </a:r>
            <a:r>
              <a:rPr sz="1400" spc="-70" dirty="0"/>
              <a:t> </a:t>
            </a:r>
            <a:r>
              <a:rPr sz="1400" spc="90" dirty="0"/>
              <a:t>также</a:t>
            </a:r>
            <a:r>
              <a:rPr sz="1400" spc="-85" dirty="0"/>
              <a:t> </a:t>
            </a:r>
            <a:r>
              <a:rPr sz="1400" spc="135" dirty="0"/>
              <a:t>об</a:t>
            </a:r>
            <a:r>
              <a:rPr sz="1400" spc="-65" dirty="0"/>
              <a:t> </a:t>
            </a:r>
            <a:r>
              <a:rPr sz="1400" spc="120" dirty="0"/>
              <a:t>обязанности </a:t>
            </a:r>
            <a:r>
              <a:rPr sz="1400" spc="-420" dirty="0"/>
              <a:t> </a:t>
            </a:r>
            <a:r>
              <a:rPr sz="1400" spc="114" dirty="0"/>
              <a:t>образовательной </a:t>
            </a:r>
            <a:r>
              <a:rPr sz="1400" spc="135" dirty="0"/>
              <a:t>организации </a:t>
            </a:r>
            <a:r>
              <a:rPr sz="1400" spc="95" dirty="0"/>
              <a:t>создавать </a:t>
            </a:r>
            <a:r>
              <a:rPr sz="1400" spc="130" dirty="0"/>
              <a:t>безопасные </a:t>
            </a:r>
            <a:r>
              <a:rPr sz="1400" spc="135" dirty="0"/>
              <a:t> </a:t>
            </a:r>
            <a:r>
              <a:rPr sz="1400" spc="120" dirty="0"/>
              <a:t>условия</a:t>
            </a:r>
            <a:r>
              <a:rPr sz="1400" spc="-105" dirty="0"/>
              <a:t> </a:t>
            </a:r>
            <a:r>
              <a:rPr sz="1400" spc="125" dirty="0"/>
              <a:t>обучения</a:t>
            </a:r>
            <a:r>
              <a:rPr sz="1400" spc="-85" dirty="0"/>
              <a:t> </a:t>
            </a:r>
            <a:r>
              <a:rPr sz="1400" spc="114" dirty="0"/>
              <a:t>учащихся</a:t>
            </a:r>
            <a:r>
              <a:rPr sz="1400" spc="-114" dirty="0"/>
              <a:t> </a:t>
            </a:r>
            <a:r>
              <a:rPr sz="1400" spc="125" dirty="0"/>
              <a:t>содержится</a:t>
            </a:r>
            <a:r>
              <a:rPr sz="1400" spc="-100" dirty="0"/>
              <a:t> </a:t>
            </a:r>
            <a:r>
              <a:rPr sz="1400" spc="-40" dirty="0"/>
              <a:t>в:</a:t>
            </a:r>
            <a:r>
              <a:rPr sz="1400" spc="-75" dirty="0"/>
              <a:t> </a:t>
            </a:r>
            <a:r>
              <a:rPr sz="1400" spc="15" dirty="0"/>
              <a:t>Ст.</a:t>
            </a:r>
            <a:r>
              <a:rPr sz="1400" spc="-80" dirty="0"/>
              <a:t> </a:t>
            </a:r>
            <a:r>
              <a:rPr sz="1400" spc="160" dirty="0"/>
              <a:t>4</a:t>
            </a:r>
            <a:r>
              <a:rPr sz="1400" spc="-80" dirty="0"/>
              <a:t> </a:t>
            </a:r>
            <a:r>
              <a:rPr sz="1400" spc="15" dirty="0"/>
              <a:t>п.</a:t>
            </a:r>
            <a:r>
              <a:rPr sz="1400" spc="-65" dirty="0"/>
              <a:t> </a:t>
            </a:r>
            <a:r>
              <a:rPr sz="1400" spc="-200" dirty="0"/>
              <a:t>1,</a:t>
            </a:r>
            <a:r>
              <a:rPr sz="1400" spc="-80" dirty="0"/>
              <a:t> </a:t>
            </a:r>
            <a:r>
              <a:rPr sz="1400" spc="-55" dirty="0"/>
              <a:t>2,</a:t>
            </a:r>
            <a:r>
              <a:rPr sz="1400" spc="-60" dirty="0"/>
              <a:t> </a:t>
            </a:r>
            <a:r>
              <a:rPr sz="1400" spc="-125" dirty="0"/>
              <a:t>3.1,</a:t>
            </a:r>
            <a:endParaRPr sz="1400"/>
          </a:p>
          <a:p>
            <a:pPr marL="27305">
              <a:lnSpc>
                <a:spcPts val="1345"/>
              </a:lnSpc>
            </a:pPr>
            <a:r>
              <a:rPr sz="1400" spc="15" dirty="0"/>
              <a:t>Ст.</a:t>
            </a:r>
            <a:r>
              <a:rPr sz="1400" spc="-80" dirty="0"/>
              <a:t> </a:t>
            </a:r>
            <a:r>
              <a:rPr sz="1400" spc="20" dirty="0"/>
              <a:t>2</a:t>
            </a:r>
            <a:r>
              <a:rPr sz="1400" spc="130" dirty="0"/>
              <a:t>8</a:t>
            </a:r>
            <a:r>
              <a:rPr sz="1400" spc="-80" dirty="0"/>
              <a:t> </a:t>
            </a:r>
            <a:r>
              <a:rPr sz="1400" spc="15" dirty="0"/>
              <a:t>п.</a:t>
            </a:r>
            <a:r>
              <a:rPr sz="1400" spc="-90" dirty="0"/>
              <a:t> </a:t>
            </a:r>
            <a:r>
              <a:rPr sz="1400" spc="-5" dirty="0"/>
              <a:t>6.</a:t>
            </a:r>
            <a:r>
              <a:rPr sz="1400" spc="-15" dirty="0"/>
              <a:t>2</a:t>
            </a:r>
            <a:r>
              <a:rPr sz="1400" spc="-130" dirty="0"/>
              <a:t>,</a:t>
            </a:r>
            <a:r>
              <a:rPr sz="1400" spc="-65" dirty="0"/>
              <a:t> </a:t>
            </a:r>
            <a:r>
              <a:rPr sz="1400" spc="15" dirty="0"/>
              <a:t>Ст.</a:t>
            </a:r>
            <a:r>
              <a:rPr sz="1400" spc="-90" dirty="0"/>
              <a:t> </a:t>
            </a:r>
            <a:r>
              <a:rPr sz="1400" spc="-50" dirty="0"/>
              <a:t>41</a:t>
            </a:r>
            <a:r>
              <a:rPr sz="1400" spc="-90" dirty="0"/>
              <a:t> </a:t>
            </a:r>
            <a:r>
              <a:rPr sz="1400" spc="15" dirty="0"/>
              <a:t>п.</a:t>
            </a:r>
            <a:r>
              <a:rPr sz="1400" spc="-70" dirty="0"/>
              <a:t> </a:t>
            </a:r>
            <a:r>
              <a:rPr sz="1400" spc="-270" dirty="0"/>
              <a:t>1</a:t>
            </a:r>
            <a:r>
              <a:rPr sz="1400" dirty="0"/>
              <a:t>.</a:t>
            </a:r>
            <a:r>
              <a:rPr sz="1400" spc="5" dirty="0"/>
              <a:t>8</a:t>
            </a:r>
            <a:r>
              <a:rPr sz="1400" spc="-130" dirty="0"/>
              <a:t>,</a:t>
            </a:r>
            <a:r>
              <a:rPr sz="1400" spc="-90" dirty="0"/>
              <a:t> </a:t>
            </a:r>
            <a:r>
              <a:rPr sz="1400" spc="20" dirty="0"/>
              <a:t>2</a:t>
            </a:r>
            <a:r>
              <a:rPr sz="1400" spc="-130" dirty="0"/>
              <a:t>,</a:t>
            </a:r>
            <a:r>
              <a:rPr sz="1400" spc="-80" dirty="0"/>
              <a:t> </a:t>
            </a:r>
            <a:r>
              <a:rPr sz="1400" spc="-20" dirty="0"/>
              <a:t>4.3,</a:t>
            </a:r>
            <a:r>
              <a:rPr sz="1400" spc="-80" dirty="0"/>
              <a:t> </a:t>
            </a:r>
            <a:r>
              <a:rPr sz="1400" spc="15" dirty="0"/>
              <a:t>Ст.</a:t>
            </a:r>
            <a:r>
              <a:rPr sz="1400" spc="-80" dirty="0"/>
              <a:t> </a:t>
            </a:r>
            <a:r>
              <a:rPr sz="1400" spc="145" dirty="0"/>
              <a:t>48</a:t>
            </a:r>
            <a:r>
              <a:rPr sz="1400" spc="-90" dirty="0"/>
              <a:t> </a:t>
            </a:r>
            <a:r>
              <a:rPr sz="1400" spc="15" dirty="0"/>
              <a:t>п.</a:t>
            </a:r>
            <a:r>
              <a:rPr sz="1400" spc="-70" dirty="0"/>
              <a:t> </a:t>
            </a:r>
            <a:r>
              <a:rPr sz="1400" spc="-270" dirty="0"/>
              <a:t>1</a:t>
            </a:r>
            <a:r>
              <a:rPr sz="1400" spc="15" dirty="0"/>
              <a:t>.4</a:t>
            </a:r>
            <a:endParaRPr sz="1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4967" y="639902"/>
            <a:ext cx="5299075" cy="122047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4"/>
              </a:spcBef>
            </a:pPr>
            <a:r>
              <a:rPr sz="2800" spc="229" dirty="0">
                <a:solidFill>
                  <a:srgbClr val="000000"/>
                </a:solidFill>
              </a:rPr>
              <a:t>Документы,</a:t>
            </a:r>
            <a:r>
              <a:rPr sz="2800" spc="-170" dirty="0">
                <a:solidFill>
                  <a:srgbClr val="000000"/>
                </a:solidFill>
              </a:rPr>
              <a:t> </a:t>
            </a:r>
            <a:r>
              <a:rPr sz="2800" spc="305" dirty="0">
                <a:solidFill>
                  <a:srgbClr val="000000"/>
                </a:solidFill>
              </a:rPr>
              <a:t>определяющие </a:t>
            </a:r>
            <a:r>
              <a:rPr sz="2800" spc="-860" dirty="0">
                <a:solidFill>
                  <a:srgbClr val="000000"/>
                </a:solidFill>
              </a:rPr>
              <a:t> </a:t>
            </a:r>
            <a:r>
              <a:rPr sz="2800" spc="300" dirty="0">
                <a:solidFill>
                  <a:srgbClr val="000000"/>
                </a:solidFill>
              </a:rPr>
              <a:t>информационную </a:t>
            </a:r>
            <a:r>
              <a:rPr sz="2800" spc="245" dirty="0">
                <a:solidFill>
                  <a:srgbClr val="000000"/>
                </a:solidFill>
              </a:rPr>
              <a:t>защиту </a:t>
            </a:r>
            <a:r>
              <a:rPr sz="2800" spc="250" dirty="0">
                <a:solidFill>
                  <a:srgbClr val="000000"/>
                </a:solidFill>
              </a:rPr>
              <a:t> </a:t>
            </a:r>
            <a:r>
              <a:rPr sz="2800" spc="254" dirty="0">
                <a:solidFill>
                  <a:srgbClr val="000000"/>
                </a:solidFill>
              </a:rPr>
              <a:t>детей</a:t>
            </a:r>
            <a:r>
              <a:rPr sz="2800" spc="-135" dirty="0">
                <a:solidFill>
                  <a:srgbClr val="000000"/>
                </a:solidFill>
              </a:rPr>
              <a:t> </a:t>
            </a:r>
            <a:r>
              <a:rPr sz="2800" spc="245" dirty="0">
                <a:solidFill>
                  <a:srgbClr val="000000"/>
                </a:solidFill>
              </a:rPr>
              <a:t>в</a:t>
            </a:r>
            <a:r>
              <a:rPr sz="2800" spc="-114" dirty="0">
                <a:solidFill>
                  <a:srgbClr val="000000"/>
                </a:solidFill>
              </a:rPr>
              <a:t> </a:t>
            </a:r>
            <a:r>
              <a:rPr sz="2800" spc="254" dirty="0">
                <a:solidFill>
                  <a:srgbClr val="000000"/>
                </a:solidFill>
              </a:rPr>
              <a:t>сети</a:t>
            </a:r>
            <a:r>
              <a:rPr sz="2800" spc="-135" dirty="0">
                <a:solidFill>
                  <a:srgbClr val="000000"/>
                </a:solidFill>
              </a:rPr>
              <a:t> </a:t>
            </a:r>
            <a:r>
              <a:rPr sz="2800" spc="210" dirty="0">
                <a:solidFill>
                  <a:srgbClr val="000000"/>
                </a:solidFill>
              </a:rPr>
              <a:t>"Интернет"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6652641" y="764539"/>
            <a:ext cx="2921000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spc="315" dirty="0">
                <a:solidFill>
                  <a:srgbClr val="FFFFFF"/>
                </a:solidFill>
                <a:latin typeface="Tahoma"/>
                <a:cs typeface="Tahoma"/>
              </a:rPr>
              <a:t>Опасная </a:t>
            </a:r>
            <a:r>
              <a:rPr sz="3200" spc="3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350" dirty="0">
                <a:solidFill>
                  <a:srgbClr val="FFFFFF"/>
                </a:solidFill>
                <a:latin typeface="Tahoma"/>
                <a:cs typeface="Tahoma"/>
              </a:rPr>
              <a:t>информаци</a:t>
            </a:r>
            <a:r>
              <a:rPr sz="3200" spc="30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3200" spc="-405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675119" y="2487167"/>
            <a:ext cx="222885" cy="1149350"/>
            <a:chOff x="6675119" y="2487167"/>
            <a:chExt cx="222885" cy="11493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5119" y="2487167"/>
              <a:ext cx="222503" cy="2362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5119" y="3400043"/>
              <a:ext cx="222503" cy="23621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2545" marR="939165">
              <a:lnSpc>
                <a:spcPct val="70000"/>
              </a:lnSpc>
              <a:spcBef>
                <a:spcPts val="670"/>
              </a:spcBef>
            </a:pPr>
            <a:r>
              <a:rPr spc="140" dirty="0"/>
              <a:t>допускающая</a:t>
            </a:r>
            <a:r>
              <a:rPr spc="-105" dirty="0"/>
              <a:t> </a:t>
            </a:r>
            <a:r>
              <a:rPr spc="155" dirty="0"/>
              <a:t>насилие</a:t>
            </a:r>
            <a:r>
              <a:rPr spc="-105" dirty="0"/>
              <a:t> </a:t>
            </a:r>
            <a:r>
              <a:rPr spc="195" dirty="0"/>
              <a:t>и</a:t>
            </a:r>
            <a:r>
              <a:rPr spc="-105" dirty="0"/>
              <a:t> </a:t>
            </a:r>
            <a:r>
              <a:rPr spc="90" dirty="0"/>
              <a:t>жестокость, </a:t>
            </a:r>
            <a:r>
              <a:rPr spc="-484" dirty="0"/>
              <a:t> </a:t>
            </a:r>
            <a:r>
              <a:rPr spc="135" dirty="0"/>
              <a:t>вызывающая</a:t>
            </a:r>
            <a:r>
              <a:rPr spc="-65" dirty="0"/>
              <a:t> </a:t>
            </a:r>
            <a:r>
              <a:rPr spc="60" dirty="0"/>
              <a:t>страх,</a:t>
            </a:r>
            <a:r>
              <a:rPr spc="-65" dirty="0"/>
              <a:t> </a:t>
            </a:r>
            <a:r>
              <a:rPr spc="65" dirty="0"/>
              <a:t>ужас,</a:t>
            </a:r>
            <a:r>
              <a:rPr spc="-80" dirty="0"/>
              <a:t> </a:t>
            </a:r>
            <a:r>
              <a:rPr spc="145" dirty="0"/>
              <a:t>панику</a:t>
            </a:r>
          </a:p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spc="135" dirty="0"/>
              <a:t>представляющая</a:t>
            </a:r>
            <a:r>
              <a:rPr spc="-50" dirty="0"/>
              <a:t> </a:t>
            </a:r>
            <a:r>
              <a:rPr spc="125" dirty="0"/>
              <a:t>угрозу</a:t>
            </a:r>
            <a:r>
              <a:rPr spc="-75" dirty="0"/>
              <a:t> </a:t>
            </a:r>
            <a:r>
              <a:rPr spc="170" dirty="0"/>
              <a:t>жизни</a:t>
            </a:r>
            <a:r>
              <a:rPr spc="-85" dirty="0"/>
              <a:t> </a:t>
            </a:r>
            <a:r>
              <a:rPr spc="195" dirty="0"/>
              <a:t>и</a:t>
            </a:r>
            <a:r>
              <a:rPr spc="-85" dirty="0"/>
              <a:t> </a:t>
            </a:r>
            <a:r>
              <a:rPr spc="145" dirty="0"/>
              <a:t>здоровью</a:t>
            </a:r>
          </a:p>
          <a:p>
            <a:pPr marL="12700" marR="5080">
              <a:lnSpc>
                <a:spcPct val="178600"/>
              </a:lnSpc>
              <a:spcBef>
                <a:spcPts val="215"/>
              </a:spcBef>
            </a:pPr>
            <a:r>
              <a:rPr spc="140" dirty="0"/>
              <a:t>побуждающая </a:t>
            </a:r>
            <a:r>
              <a:rPr spc="125" dirty="0"/>
              <a:t>детей </a:t>
            </a:r>
            <a:r>
              <a:rPr spc="130" dirty="0"/>
              <a:t>к </a:t>
            </a:r>
            <a:r>
              <a:rPr spc="140" dirty="0"/>
              <a:t>самоубийству </a:t>
            </a:r>
            <a:r>
              <a:rPr spc="145" dirty="0"/>
              <a:t> оправдывающая</a:t>
            </a:r>
            <a:r>
              <a:rPr spc="-95" dirty="0"/>
              <a:t> </a:t>
            </a:r>
            <a:r>
              <a:rPr spc="150" dirty="0"/>
              <a:t>противоправное</a:t>
            </a:r>
            <a:r>
              <a:rPr spc="-110" dirty="0"/>
              <a:t> </a:t>
            </a:r>
            <a:r>
              <a:rPr spc="155" dirty="0"/>
              <a:t>поведение</a:t>
            </a:r>
          </a:p>
          <a:p>
            <a:pPr marL="12700">
              <a:lnSpc>
                <a:spcPts val="1635"/>
              </a:lnSpc>
              <a:spcBef>
                <a:spcPts val="1400"/>
              </a:spcBef>
            </a:pPr>
            <a:r>
              <a:rPr spc="140" dirty="0"/>
              <a:t>отрицающая</a:t>
            </a:r>
            <a:r>
              <a:rPr spc="-70" dirty="0"/>
              <a:t> </a:t>
            </a:r>
            <a:r>
              <a:rPr spc="170" dirty="0"/>
              <a:t>семейные</a:t>
            </a:r>
            <a:r>
              <a:rPr spc="-85" dirty="0"/>
              <a:t> </a:t>
            </a:r>
            <a:r>
              <a:rPr spc="114" dirty="0"/>
              <a:t>ценности,</a:t>
            </a:r>
          </a:p>
          <a:p>
            <a:pPr marL="12700">
              <a:lnSpc>
                <a:spcPts val="1635"/>
              </a:lnSpc>
            </a:pPr>
            <a:r>
              <a:rPr spc="155" dirty="0"/>
              <a:t>формирующая</a:t>
            </a:r>
            <a:r>
              <a:rPr spc="-70" dirty="0"/>
              <a:t> </a:t>
            </a:r>
            <a:r>
              <a:rPr spc="145" dirty="0"/>
              <a:t>неуважение</a:t>
            </a:r>
            <a:r>
              <a:rPr spc="-80" dirty="0"/>
              <a:t> </a:t>
            </a:r>
            <a:r>
              <a:rPr spc="130" dirty="0"/>
              <a:t>к</a:t>
            </a:r>
            <a:r>
              <a:rPr spc="-95" dirty="0"/>
              <a:t> </a:t>
            </a:r>
            <a:r>
              <a:rPr spc="150" dirty="0"/>
              <a:t>родителям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/>
          </a:p>
          <a:p>
            <a:pPr marL="12700" marR="1207770">
              <a:lnSpc>
                <a:spcPct val="70000"/>
              </a:lnSpc>
            </a:pPr>
            <a:r>
              <a:rPr spc="135" dirty="0"/>
              <a:t>вызывающая</a:t>
            </a:r>
            <a:r>
              <a:rPr spc="-80" dirty="0"/>
              <a:t> </a:t>
            </a:r>
            <a:r>
              <a:rPr spc="145" dirty="0"/>
              <a:t>желание</a:t>
            </a:r>
            <a:r>
              <a:rPr spc="-90" dirty="0"/>
              <a:t> </a:t>
            </a:r>
            <a:r>
              <a:rPr spc="125" dirty="0"/>
              <a:t>употребить </a:t>
            </a:r>
            <a:r>
              <a:rPr spc="-484" dirty="0"/>
              <a:t> </a:t>
            </a:r>
            <a:r>
              <a:rPr spc="140" dirty="0"/>
              <a:t>наркотические</a:t>
            </a:r>
            <a:r>
              <a:rPr spc="-75" dirty="0"/>
              <a:t> </a:t>
            </a:r>
            <a:r>
              <a:rPr spc="100" dirty="0"/>
              <a:t>средства,</a:t>
            </a:r>
            <a:r>
              <a:rPr spc="-65" dirty="0"/>
              <a:t> </a:t>
            </a:r>
            <a:r>
              <a:rPr spc="235" dirty="0"/>
              <a:t>ПАВ</a:t>
            </a:r>
          </a:p>
          <a:p>
            <a:pPr marL="12700">
              <a:lnSpc>
                <a:spcPct val="100000"/>
              </a:lnSpc>
              <a:spcBef>
                <a:spcPts val="1605"/>
              </a:spcBef>
            </a:pPr>
            <a:r>
              <a:rPr spc="150" dirty="0"/>
              <a:t>пропагандирующая</a:t>
            </a:r>
            <a:r>
              <a:rPr spc="-85" dirty="0"/>
              <a:t> </a:t>
            </a:r>
            <a:r>
              <a:rPr spc="125" dirty="0"/>
              <a:t>азартные</a:t>
            </a:r>
            <a:r>
              <a:rPr spc="-95" dirty="0"/>
              <a:t> </a:t>
            </a:r>
            <a:r>
              <a:rPr spc="160" dirty="0"/>
              <a:t>игры</a:t>
            </a:r>
          </a:p>
          <a:p>
            <a:pPr marL="12700">
              <a:lnSpc>
                <a:spcPts val="1635"/>
              </a:lnSpc>
              <a:spcBef>
                <a:spcPts val="1490"/>
              </a:spcBef>
            </a:pPr>
            <a:r>
              <a:rPr spc="140" dirty="0"/>
              <a:t>побуждающая</a:t>
            </a:r>
            <a:r>
              <a:rPr spc="-95" dirty="0"/>
              <a:t> </a:t>
            </a:r>
            <a:r>
              <a:rPr spc="130" dirty="0"/>
              <a:t>к</a:t>
            </a:r>
            <a:r>
              <a:rPr spc="-95" dirty="0"/>
              <a:t> </a:t>
            </a:r>
            <a:r>
              <a:rPr spc="120" dirty="0"/>
              <a:t>проституции,</a:t>
            </a:r>
            <a:r>
              <a:rPr spc="-85" dirty="0"/>
              <a:t> </a:t>
            </a:r>
            <a:r>
              <a:rPr spc="150" dirty="0"/>
              <a:t>содержащая</a:t>
            </a:r>
          </a:p>
          <a:p>
            <a:pPr marL="12700">
              <a:lnSpc>
                <a:spcPts val="1635"/>
              </a:lnSpc>
            </a:pPr>
            <a:r>
              <a:rPr spc="160" dirty="0"/>
              <a:t>информацию</a:t>
            </a:r>
            <a:r>
              <a:rPr spc="-75" dirty="0"/>
              <a:t> </a:t>
            </a:r>
            <a:r>
              <a:rPr spc="140" dirty="0"/>
              <a:t>порнографического</a:t>
            </a:r>
            <a:r>
              <a:rPr spc="-85" dirty="0"/>
              <a:t> </a:t>
            </a:r>
            <a:r>
              <a:rPr spc="114" dirty="0"/>
              <a:t>характера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/>
          </a:p>
          <a:p>
            <a:pPr marL="12700" marR="827405">
              <a:lnSpc>
                <a:spcPct val="70000"/>
              </a:lnSpc>
            </a:pPr>
            <a:r>
              <a:rPr spc="150" dirty="0"/>
              <a:t>пропагандирующая</a:t>
            </a:r>
            <a:r>
              <a:rPr spc="-80" dirty="0"/>
              <a:t> </a:t>
            </a:r>
            <a:r>
              <a:rPr spc="150" dirty="0"/>
              <a:t>нетрадиционные </a:t>
            </a:r>
            <a:r>
              <a:rPr spc="-484" dirty="0"/>
              <a:t> </a:t>
            </a:r>
            <a:r>
              <a:rPr spc="130" dirty="0"/>
              <a:t>сексуальные</a:t>
            </a:r>
            <a:r>
              <a:rPr spc="-80" dirty="0"/>
              <a:t> </a:t>
            </a:r>
            <a:r>
              <a:rPr spc="150" dirty="0"/>
              <a:t>отношения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6545580" y="579119"/>
            <a:ext cx="5645785" cy="6040755"/>
            <a:chOff x="6545580" y="579119"/>
            <a:chExt cx="5645785" cy="604075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75120" y="6092952"/>
              <a:ext cx="222503" cy="2362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5196" y="6405981"/>
              <a:ext cx="140207" cy="2136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45580" y="579119"/>
              <a:ext cx="5645658" cy="57150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2071116"/>
            <a:ext cx="5444490" cy="571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D5BD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</TotalTime>
  <Words>418</Words>
  <Application>Microsoft Office PowerPoint</Application>
  <PresentationFormat>Произвольный</PresentationFormat>
  <Paragraphs>57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Office Theme</vt:lpstr>
      <vt:lpstr>Презентация PowerPoint</vt:lpstr>
      <vt:lpstr>Информационная безопасность и ФГОС</vt:lpstr>
      <vt:lpstr>Вопросы информационной безопасности  в школьном курсе информатики на уровне  основного общего образования</vt:lpstr>
      <vt:lpstr>Документы, определяющие  информационную защиту  детей в сети "Интернет"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Митя</dc:creator>
  <cp:lastModifiedBy>posterum magister</cp:lastModifiedBy>
  <cp:revision>1</cp:revision>
  <dcterms:created xsi:type="dcterms:W3CDTF">2023-11-10T05:57:04Z</dcterms:created>
  <dcterms:modified xsi:type="dcterms:W3CDTF">2023-11-10T05:58:43Z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2023-02-15T00:00:00Z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2023-11-10T00:00:00Z</vt:filetime>
  </property>
</Properties>
</file>